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4089" r:id="rId1"/>
  </p:sldMasterIdLst>
  <p:sldIdLst>
    <p:sldId id="256" r:id="rId2"/>
    <p:sldId id="364" r:id="rId3"/>
    <p:sldId id="376" r:id="rId4"/>
    <p:sldId id="350" r:id="rId5"/>
    <p:sldId id="356" r:id="rId6"/>
    <p:sldId id="358" r:id="rId7"/>
    <p:sldId id="377" r:id="rId8"/>
    <p:sldId id="371" r:id="rId9"/>
    <p:sldId id="360" r:id="rId10"/>
    <p:sldId id="349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C150846-0713-4794-AAF9-C55490D9B1E2}" v="43" dt="2021-08-14T14:57:35.34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15" autoAdjust="0"/>
    <p:restoredTop sz="94660"/>
  </p:normalViewPr>
  <p:slideViewPr>
    <p:cSldViewPr snapToGrid="0">
      <p:cViewPr varScale="1">
        <p:scale>
          <a:sx n="87" d="100"/>
          <a:sy n="87" d="100"/>
        </p:scale>
        <p:origin x="120" y="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17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Деева Ольга" userId="397915aa843025cb" providerId="Windows Live" clId="Web-{5C150846-0713-4794-AAF9-C55490D9B1E2}"/>
    <pc:docChg chg="modSld">
      <pc:chgData name="Деева Ольга" userId="397915aa843025cb" providerId="Windows Live" clId="Web-{5C150846-0713-4794-AAF9-C55490D9B1E2}" dt="2021-08-14T14:57:33.956" v="33"/>
      <pc:docMkLst>
        <pc:docMk/>
      </pc:docMkLst>
      <pc:sldChg chg="modSp">
        <pc:chgData name="Деева Ольга" userId="397915aa843025cb" providerId="Windows Live" clId="Web-{5C150846-0713-4794-AAF9-C55490D9B1E2}" dt="2021-08-14T14:57:33.956" v="33"/>
        <pc:sldMkLst>
          <pc:docMk/>
          <pc:sldMk cId="2560782649" sldId="360"/>
        </pc:sldMkLst>
        <pc:graphicFrameChg chg="mod modGraphic">
          <ac:chgData name="Деева Ольга" userId="397915aa843025cb" providerId="Windows Live" clId="Web-{5C150846-0713-4794-AAF9-C55490D9B1E2}" dt="2021-08-14T14:57:33.956" v="33"/>
          <ac:graphicFrameMkLst>
            <pc:docMk/>
            <pc:sldMk cId="2560782649" sldId="360"/>
            <ac:graphicFrameMk id="8" creationId="{2118F70C-D955-4909-AA5B-B8EBE3378DCE}"/>
          </ac:graphicFrameMkLst>
        </pc:graphicFrameChg>
      </pc:sldChg>
      <pc:sldChg chg="modSp">
        <pc:chgData name="Деева Ольга" userId="397915aa843025cb" providerId="Windows Live" clId="Web-{5C150846-0713-4794-AAF9-C55490D9B1E2}" dt="2021-08-14T14:57:04.392" v="15"/>
        <pc:sldMkLst>
          <pc:docMk/>
          <pc:sldMk cId="3400809775" sldId="371"/>
        </pc:sldMkLst>
        <pc:graphicFrameChg chg="mod modGraphic">
          <ac:chgData name="Деева Ольга" userId="397915aa843025cb" providerId="Windows Live" clId="Web-{5C150846-0713-4794-AAF9-C55490D9B1E2}" dt="2021-08-14T14:57:04.392" v="15"/>
          <ac:graphicFrameMkLst>
            <pc:docMk/>
            <pc:sldMk cId="3400809775" sldId="371"/>
            <ac:graphicFrameMk id="4" creationId="{F4317230-42EE-49E1-BA37-B490DF9073A4}"/>
          </ac:graphicFrameMkLst>
        </pc:graphicFrame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8/26/2021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24321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8/26/2021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24046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8/26/2021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64551697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8/26/2021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176002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8/26/2021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44495626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8/26/2021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895979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smtClean="0"/>
              <a:pPr/>
              <a:t>8/26/2021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31878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8/26/2021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08204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8/26/2021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79890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8/26/2021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49405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smtClean="0"/>
              <a:pPr/>
              <a:t>8/26/2021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85789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8/26/2021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19658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8/26/2021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50427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8/26/2021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02477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/>
              <a:pPr/>
              <a:t>8/26/2021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98075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8/26/2021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3231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8/26/2021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19141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90" r:id="rId1"/>
    <p:sldLayoutId id="2147484091" r:id="rId2"/>
    <p:sldLayoutId id="2147484092" r:id="rId3"/>
    <p:sldLayoutId id="2147484093" r:id="rId4"/>
    <p:sldLayoutId id="2147484094" r:id="rId5"/>
    <p:sldLayoutId id="2147484095" r:id="rId6"/>
    <p:sldLayoutId id="2147484096" r:id="rId7"/>
    <p:sldLayoutId id="2147484097" r:id="rId8"/>
    <p:sldLayoutId id="2147484098" r:id="rId9"/>
    <p:sldLayoutId id="2147484099" r:id="rId10"/>
    <p:sldLayoutId id="2147484100" r:id="rId11"/>
    <p:sldLayoutId id="2147484101" r:id="rId12"/>
    <p:sldLayoutId id="2147484102" r:id="rId13"/>
    <p:sldLayoutId id="2147484103" r:id="rId14"/>
    <p:sldLayoutId id="2147484104" r:id="rId15"/>
    <p:sldLayoutId id="2147484105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hyperlink" Target="https://mail.yandex.ru/re.jsx?h=a,B3caOPOjtzY8Bd9zsZAxnw&amp;l=aHR0cDovL3huLS04MGFoM2EueG4tLTkwYWlzLw" TargetMode="External"/><Relationship Id="rId3" Type="http://schemas.openxmlformats.org/officeDocument/2006/relationships/image" Target="../media/image2.png"/><Relationship Id="rId7" Type="http://schemas.openxmlformats.org/officeDocument/2006/relationships/hyperlink" Target="https://mail.yandex.ru/re.jsx?h=a,b2P6QkN-qj-np05WmxOV1g&amp;l=aHR0cDovL29kYS5ieS8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mail.yandex.ru/re.jsx?h=a,a04rPnLhrW1X-cUleamGiA&amp;l=aHR0cDovL3QubWUvb2RhX2J5" TargetMode="External"/><Relationship Id="rId5" Type="http://schemas.openxmlformats.org/officeDocument/2006/relationships/hyperlink" Target="https://mail.yandex.ru/re.jsx?h=a,rt4BDgOwSx_Gj9mMxm1PCw&amp;l=aHR0cHM6Ly93d3cuaW5zdGFncmFtLmNvbS9vZGEuYnlfc2VvLw" TargetMode="External"/><Relationship Id="rId4" Type="http://schemas.openxmlformats.org/officeDocument/2006/relationships/image" Target="../media/image3.png"/><Relationship Id="rId9" Type="http://schemas.openxmlformats.org/officeDocument/2006/relationships/hyperlink" Target="mailto:654987@tut.by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svg"/><Relationship Id="rId5" Type="http://schemas.openxmlformats.org/officeDocument/2006/relationships/image" Target="../media/image6.png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svg"/><Relationship Id="rId5" Type="http://schemas.openxmlformats.org/officeDocument/2006/relationships/image" Target="../media/image6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Рисунок 1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943472"/>
            <a:ext cx="4706007" cy="914528"/>
          </a:xfrm>
          <a:prstGeom prst="rect">
            <a:avLst/>
          </a:prstGeom>
        </p:spPr>
      </p:pic>
      <p:pic>
        <p:nvPicPr>
          <p:cNvPr id="13" name="Рисунок 1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50149" y="6073422"/>
            <a:ext cx="1471083" cy="784578"/>
          </a:xfrm>
          <a:prstGeom prst="rect">
            <a:avLst/>
          </a:prstGeom>
        </p:spPr>
      </p:pic>
      <p:pic>
        <p:nvPicPr>
          <p:cNvPr id="14" name="Рисунок 1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0786" y="0"/>
            <a:ext cx="11561214" cy="837282"/>
          </a:xfrm>
          <a:prstGeom prst="rect">
            <a:avLst/>
          </a:prstGeom>
        </p:spPr>
      </p:pic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A63AECD6-3D2B-4990-BC9F-5CAD788CEAD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90213" y="837281"/>
            <a:ext cx="5135145" cy="50877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942688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Рисунок 1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943472"/>
            <a:ext cx="4706007" cy="914528"/>
          </a:xfrm>
          <a:prstGeom prst="rect">
            <a:avLst/>
          </a:prstGeom>
        </p:spPr>
      </p:pic>
      <p:pic>
        <p:nvPicPr>
          <p:cNvPr id="13" name="Рисунок 1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50149" y="6073422"/>
            <a:ext cx="1471083" cy="784578"/>
          </a:xfrm>
          <a:prstGeom prst="rect">
            <a:avLst/>
          </a:prstGeom>
        </p:spPr>
      </p:pic>
      <p:pic>
        <p:nvPicPr>
          <p:cNvPr id="14" name="Рисунок 1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0786" y="0"/>
            <a:ext cx="11561214" cy="837282"/>
          </a:xfrm>
          <a:prstGeom prst="rect">
            <a:avLst/>
          </a:prstGeom>
        </p:spPr>
      </p:pic>
      <p:sp>
        <p:nvSpPr>
          <p:cNvPr id="5" name="Прямоугольник 3"/>
          <p:cNvSpPr txBox="1">
            <a:spLocks noChangeArrowheads="1"/>
          </p:cNvSpPr>
          <p:nvPr/>
        </p:nvSpPr>
        <p:spPr bwMode="auto">
          <a:xfrm>
            <a:off x="936434" y="1534849"/>
            <a:ext cx="8692309" cy="25545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r" defTabSz="457200" rtl="0" eaLnBrk="1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1pPr>
            <a:lvl2pPr marL="742950" indent="-285750" algn="ctr" defTabSz="457200" rtl="0" eaLnBrk="1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2pPr>
            <a:lvl3pPr marL="1143000" indent="-228600" algn="ctr" defTabSz="457200" rtl="0" eaLnBrk="1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3pPr>
            <a:lvl4pPr marL="1600200" indent="-228600" algn="ctr" defTabSz="457200" rtl="0" eaLnBrk="1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4pPr>
            <a:lvl5pPr marL="2057400" indent="-228600" algn="ctr" defTabSz="457200" rtl="0" eaLnBrk="1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5pPr>
            <a:lvl6pPr marL="2514600" indent="-228600" algn="ctr" defTabSz="457200" rtl="0" eaLnBrk="0" fontAlgn="base" latinLnBrk="0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6pPr>
            <a:lvl7pPr marL="2971800" indent="-228600" algn="ctr" defTabSz="457200" rtl="0" eaLnBrk="0" fontAlgn="base" latinLnBrk="0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7pPr>
            <a:lvl8pPr marL="3429000" indent="-228600" algn="ctr" defTabSz="457200" rtl="0" eaLnBrk="0" fontAlgn="base" latinLnBrk="0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8pPr>
            <a:lvl9pPr marL="3886200" indent="-228600" algn="ctr" defTabSz="457200" rtl="0" eaLnBrk="0" fontAlgn="base" latinLnBrk="0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ru-RU" altLang="en-US" sz="16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l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en-US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 уважением, Ольга Деева.</a:t>
            </a:r>
            <a:br>
              <a:rPr lang="ru-RU" altLang="en-US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altLang="en-US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ИП Деева О.В., св. № 190810889 от 24.09.2009г. (дата включения в Государственный реестр 13.03.2007г.)</a:t>
            </a:r>
            <a:br>
              <a:rPr lang="ru-RU" altLang="en-US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altLang="en-US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Instagram: </a:t>
            </a:r>
            <a:r>
              <a:rPr lang="en-US" altLang="en-US" sz="1600" u="sng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hlinkClick r:id="rId5"/>
              </a:rPr>
              <a:t>https://www.instagram.com/oda.by_seo/</a:t>
            </a:r>
            <a:r>
              <a:rPr lang="en-US" altLang="en-US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SEO-</a:t>
            </a:r>
            <a:r>
              <a:rPr lang="ru-RU" altLang="en-US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блог</a:t>
            </a:r>
            <a:br>
              <a:rPr lang="en-US" altLang="en-US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altLang="en-US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Telegram: </a:t>
            </a:r>
            <a:r>
              <a:rPr lang="en-US" altLang="en-US" sz="1600" u="sng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hlinkClick r:id="rId6"/>
              </a:rPr>
              <a:t>http://t.me/oda_by</a:t>
            </a:r>
            <a:r>
              <a:rPr lang="en-US" altLang="en-US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SEO-</a:t>
            </a:r>
            <a:r>
              <a:rPr lang="ru-RU" altLang="en-US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канал</a:t>
            </a:r>
            <a:br>
              <a:rPr lang="en-US" altLang="en-US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altLang="en-US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сайт</a:t>
            </a:r>
            <a:r>
              <a:rPr lang="en-US" altLang="en-US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en-US" altLang="en-US" sz="1600" u="sng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hlinkClick r:id="rId7"/>
              </a:rPr>
              <a:t>http://oda.by</a:t>
            </a:r>
            <a:r>
              <a:rPr lang="ru-RU" altLang="en-US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или </a:t>
            </a:r>
            <a:r>
              <a:rPr lang="en-US" altLang="en-US" sz="1600" u="sng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hlinkClick r:id="rId8"/>
              </a:rPr>
              <a:t>http://</a:t>
            </a:r>
            <a:r>
              <a:rPr lang="ru-RU" altLang="en-US" sz="1600" u="sng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hlinkClick r:id="rId8"/>
              </a:rPr>
              <a:t>ода</a:t>
            </a:r>
            <a:r>
              <a:rPr lang="en-US" altLang="en-US" sz="1600" u="sng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hlinkClick r:id="rId8"/>
              </a:rPr>
              <a:t>.</a:t>
            </a:r>
            <a:r>
              <a:rPr lang="ru-RU" altLang="en-US" sz="1600" u="sng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hlinkClick r:id="rId8"/>
              </a:rPr>
              <a:t>бел</a:t>
            </a:r>
            <a:br>
              <a:rPr lang="en-US" altLang="en-US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altLang="en-US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e-mail: </a:t>
            </a:r>
            <a:r>
              <a:rPr lang="en-US" altLang="en-US" sz="1600" u="sng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hlinkClick r:id="rId9"/>
              </a:rPr>
              <a:t>654987@tut.by</a:t>
            </a:r>
            <a:br>
              <a:rPr lang="en-US" altLang="en-US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altLang="en-US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моб</a:t>
            </a:r>
            <a:r>
              <a:rPr lang="en-US" altLang="en-US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+375296190086 (Viber, Telegram, WhatsApp)</a:t>
            </a:r>
            <a:br>
              <a:rPr lang="en-US" altLang="en-US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altLang="en-US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гор</a:t>
            </a:r>
            <a:r>
              <a:rPr lang="en-US" altLang="en-US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ru-RU" altLang="en-US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+375173550086</a:t>
            </a:r>
            <a:endParaRPr lang="en-US" altLang="en-US" sz="16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712327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Рисунок 1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943472"/>
            <a:ext cx="4706007" cy="914528"/>
          </a:xfrm>
          <a:prstGeom prst="rect">
            <a:avLst/>
          </a:prstGeom>
        </p:spPr>
      </p:pic>
      <p:pic>
        <p:nvPicPr>
          <p:cNvPr id="13" name="Рисунок 1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50149" y="6073422"/>
            <a:ext cx="1471083" cy="784578"/>
          </a:xfrm>
          <a:prstGeom prst="rect">
            <a:avLst/>
          </a:prstGeom>
        </p:spPr>
      </p:pic>
      <p:pic>
        <p:nvPicPr>
          <p:cNvPr id="14" name="Рисунок 1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0786" y="0"/>
            <a:ext cx="11561214" cy="837282"/>
          </a:xfrm>
          <a:prstGeom prst="rect">
            <a:avLst/>
          </a:prstGeom>
        </p:spPr>
      </p:pic>
      <p:sp>
        <p:nvSpPr>
          <p:cNvPr id="6" name="Прямоугольник 3"/>
          <p:cNvSpPr>
            <a:spLocks noChangeArrowheads="1"/>
          </p:cNvSpPr>
          <p:nvPr/>
        </p:nvSpPr>
        <p:spPr bwMode="auto">
          <a:xfrm>
            <a:off x="969482" y="1180754"/>
            <a:ext cx="8780446" cy="37856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anchor="t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None/>
            </a:pPr>
            <a:r>
              <a:rPr lang="ru-RU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Приветствую вас!</a:t>
            </a:r>
            <a:endParaRPr lang="ru-RU" altLang="en-US" sz="3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None/>
            </a:pP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None/>
            </a:pPr>
            <a:r>
              <a:rPr lang="ru-RU" sz="1600" dirty="0">
                <a:latin typeface="Times New Roman"/>
                <a:cs typeface="Times New Roman"/>
              </a:rPr>
              <a:t>Меня зовут Ольга Деева, я эксперт в области Онлайн-продвижения бизнеса и мой опыт в данной сфере 14 лет. </a:t>
            </a:r>
          </a:p>
          <a:p>
            <a:pPr>
              <a:lnSpc>
                <a:spcPct val="100000"/>
              </a:lnSpc>
              <a:spcBef>
                <a:spcPct val="0"/>
              </a:spcBef>
              <a:buNone/>
            </a:pPr>
            <a:b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dirty="0">
                <a:latin typeface="Times New Roman"/>
                <a:cs typeface="Times New Roman"/>
              </a:rPr>
              <a:t>Я оказываю услуги по созданию, запуску и сопровождению таргетированной рекламы.</a:t>
            </a:r>
            <a:endParaRPr lang="ru-RU" dirty="0"/>
          </a:p>
          <a:p>
            <a:pPr>
              <a:lnSpc>
                <a:spcPct val="100000"/>
              </a:lnSpc>
              <a:spcBef>
                <a:spcPct val="0"/>
              </a:spcBef>
              <a:buNone/>
            </a:pP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None/>
            </a:pPr>
            <a:r>
              <a:rPr lang="ru-RU" sz="1600" dirty="0">
                <a:latin typeface="Times New Roman"/>
                <a:cs typeface="Times New Roman"/>
              </a:rPr>
              <a:t>Осуществляю полный цикл работ по созданию, запуску и сопровождению рекламной кампании в Яндекс и Гугл в паре с коллегой Ольгой </a:t>
            </a:r>
            <a:r>
              <a:rPr lang="ru-RU" sz="1600" dirty="0" err="1">
                <a:latin typeface="Times New Roman"/>
                <a:cs typeface="Times New Roman"/>
              </a:rPr>
              <a:t>Вайцехович</a:t>
            </a:r>
            <a:r>
              <a:rPr lang="ru-RU" sz="1600" dirty="0">
                <a:latin typeface="Times New Roman"/>
                <a:cs typeface="Times New Roman"/>
              </a:rPr>
              <a:t> (опыт 8,5 лет).</a:t>
            </a:r>
            <a:endParaRPr lang="ru-RU" altLang="en-US" sz="16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None/>
            </a:pPr>
            <a:endParaRPr lang="ru-RU" alt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None/>
            </a:pPr>
            <a:endParaRPr lang="ru-RU" alt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None/>
            </a:pPr>
            <a:endParaRPr lang="ru-RU" alt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None/>
            </a:pPr>
            <a:endParaRPr lang="ru-RU" alt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None/>
            </a:pPr>
            <a:endParaRPr lang="en-US" alt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12241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Рисунок 1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943472"/>
            <a:ext cx="4706007" cy="914528"/>
          </a:xfrm>
          <a:prstGeom prst="rect">
            <a:avLst/>
          </a:prstGeom>
        </p:spPr>
      </p:pic>
      <p:pic>
        <p:nvPicPr>
          <p:cNvPr id="13" name="Рисунок 1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50149" y="6073422"/>
            <a:ext cx="1471083" cy="784578"/>
          </a:xfrm>
          <a:prstGeom prst="rect">
            <a:avLst/>
          </a:prstGeom>
        </p:spPr>
      </p:pic>
      <p:pic>
        <p:nvPicPr>
          <p:cNvPr id="14" name="Рисунок 1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0786" y="0"/>
            <a:ext cx="11561214" cy="837282"/>
          </a:xfrm>
          <a:prstGeom prst="rect">
            <a:avLst/>
          </a:prstGeom>
        </p:spPr>
      </p:pic>
      <p:sp>
        <p:nvSpPr>
          <p:cNvPr id="6" name="Прямоугольник 3"/>
          <p:cNvSpPr>
            <a:spLocks noChangeArrowheads="1"/>
          </p:cNvSpPr>
          <p:nvPr/>
        </p:nvSpPr>
        <p:spPr bwMode="auto">
          <a:xfrm>
            <a:off x="980499" y="740079"/>
            <a:ext cx="8780446" cy="5078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None/>
            </a:pPr>
            <a:r>
              <a:rPr lang="ru-RU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Этап №1: </a:t>
            </a:r>
            <a:r>
              <a:rPr lang="ru-RU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Подготовительная работа</a:t>
            </a: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ru-RU" altLang="en-US" sz="2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AutoNum type="arabicPeriod"/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Исследуем ниши бизнеса клиента.</a:t>
            </a:r>
          </a:p>
          <a:p>
            <a:pPr marL="342900" indent="-342900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AutoNum type="arabicPeriod"/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Изучаем Ваш профиль и проект.</a:t>
            </a:r>
          </a:p>
          <a:p>
            <a:pPr marL="342900" indent="-342900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AutoNum type="arabicPeriod"/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Осуществляем настройку рекламного аккаунта (при необходимости).</a:t>
            </a:r>
          </a:p>
          <a:p>
            <a:pPr marL="342900" indent="-342900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AutoNum type="arabicPeriod"/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Осуществляем установку пикселя (формируется в личном аккаунте и передаем код программисту клиента, для установки его на сайте) и настройку событий.</a:t>
            </a:r>
          </a:p>
          <a:p>
            <a:pPr marL="342900" indent="-342900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AutoNum type="arabicPeriod"/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Проводим проверку подключения системы веб-аналитики (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Яндекс.Метрика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/Google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Analytics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в случае, если рекламная кампания будет настроена на сайт.</a:t>
            </a:r>
          </a:p>
          <a:p>
            <a:pPr marL="342900" indent="-342900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AutoNum type="arabicPeriod"/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Определяем цели рекламной кампании.</a:t>
            </a:r>
          </a:p>
          <a:p>
            <a:pPr marL="342900" indent="-342900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AutoNum type="arabicPeriod"/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Определяем и изучаем «боли» у целевой аудитории. </a:t>
            </a:r>
          </a:p>
          <a:p>
            <a:pPr marL="342900" indent="-342900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AutoNum type="arabicPeriod"/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Делаем анализ целевой аудитории: пол, возраст, регионы, интересы, семейное положение и т.д..</a:t>
            </a:r>
          </a:p>
          <a:p>
            <a:pPr marL="342900" indent="-342900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AutoNum type="arabicPeriod"/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Делаем анализ деятельности конкурентов.</a:t>
            </a:r>
          </a:p>
          <a:p>
            <a:pPr marL="342900" indent="-342900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AutoNum type="arabicPeriod"/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Настраиваем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геотаргетинг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342900" indent="-342900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AutoNum type="arabicPeriod"/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Разрабатываем гипотезы для таргетирования.</a:t>
            </a:r>
          </a:p>
          <a:p>
            <a:pPr marL="342900" indent="-342900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AutoNum type="arabicPeriod"/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Согласовываем 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KPI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 клиентом.</a:t>
            </a:r>
          </a:p>
          <a:p>
            <a:pPr marL="342900" indent="-342900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AutoNum type="arabicPeriod"/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Определяем посадочные страницы для рекламной кампании.</a:t>
            </a:r>
            <a:br>
              <a:rPr lang="ru-RU" sz="1600" dirty="0"/>
            </a:b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27505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Рисунок 1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943472"/>
            <a:ext cx="4706007" cy="914528"/>
          </a:xfrm>
          <a:prstGeom prst="rect">
            <a:avLst/>
          </a:prstGeom>
        </p:spPr>
      </p:pic>
      <p:pic>
        <p:nvPicPr>
          <p:cNvPr id="13" name="Рисунок 1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50149" y="6073422"/>
            <a:ext cx="1471083" cy="784578"/>
          </a:xfrm>
          <a:prstGeom prst="rect">
            <a:avLst/>
          </a:prstGeom>
        </p:spPr>
      </p:pic>
      <p:pic>
        <p:nvPicPr>
          <p:cNvPr id="14" name="Рисунок 1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0786" y="0"/>
            <a:ext cx="11561214" cy="837282"/>
          </a:xfrm>
          <a:prstGeom prst="rect">
            <a:avLst/>
          </a:prstGeom>
        </p:spPr>
      </p:pic>
      <p:sp>
        <p:nvSpPr>
          <p:cNvPr id="6" name="Прямоугольник 3"/>
          <p:cNvSpPr>
            <a:spLocks noChangeArrowheads="1"/>
          </p:cNvSpPr>
          <p:nvPr/>
        </p:nvSpPr>
        <p:spPr bwMode="auto">
          <a:xfrm>
            <a:off x="991517" y="749147"/>
            <a:ext cx="9177052" cy="43488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buNone/>
            </a:pPr>
            <a:r>
              <a:rPr lang="ru-RU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Этап №2: Рекламные объявления</a:t>
            </a:r>
          </a:p>
          <a:p>
            <a:pPr algn="ctr">
              <a:buNone/>
            </a:pPr>
            <a:endParaRPr lang="ru-RU" altLang="en-US" sz="2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itchFamily="18" charset="0"/>
            </a:endParaRPr>
          </a:p>
          <a:p>
            <a:pPr marL="342900" indent="-342900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AutoNum type="arabicPeriod"/>
            </a:pPr>
            <a:r>
              <a:rPr lang="ru-RU" altLang="en-US" sz="1600" dirty="0">
                <a:latin typeface="Times New Roman" panose="02020603050405020304" pitchFamily="18" charset="0"/>
                <a:cs typeface="Times New Roman" pitchFamily="18" charset="0"/>
              </a:rPr>
              <a:t>Определяем и проводим анализ посадочных страниц для рекламной кампании.</a:t>
            </a:r>
          </a:p>
          <a:p>
            <a:pPr marL="342900" indent="-342900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AutoNum type="arabicPeriod"/>
            </a:pPr>
            <a:r>
              <a:rPr lang="ru-RU" altLang="en-US" sz="1600" dirty="0">
                <a:latin typeface="Times New Roman" panose="02020603050405020304" pitchFamily="18" charset="0"/>
                <a:cs typeface="Times New Roman" pitchFamily="18" charset="0"/>
              </a:rPr>
              <a:t>Создаем УТП (Уникальное торговое предложение) для каждой из групп ЦА (целевой аудитории).</a:t>
            </a:r>
          </a:p>
          <a:p>
            <a:pPr marL="342900" indent="-342900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AutoNum type="arabicPeriod"/>
            </a:pPr>
            <a:r>
              <a:rPr lang="ru-RU" altLang="en-US" sz="1600" dirty="0">
                <a:latin typeface="Times New Roman" panose="02020603050405020304" pitchFamily="18" charset="0"/>
                <a:cs typeface="Times New Roman" pitchFamily="18" charset="0"/>
              </a:rPr>
              <a:t>Создаем </a:t>
            </a:r>
            <a:r>
              <a:rPr lang="ru-RU" altLang="en-US" sz="1600" dirty="0" err="1">
                <a:latin typeface="Times New Roman" panose="02020603050405020304" pitchFamily="18" charset="0"/>
                <a:cs typeface="Times New Roman" pitchFamily="18" charset="0"/>
              </a:rPr>
              <a:t>оффер</a:t>
            </a:r>
            <a:r>
              <a:rPr lang="ru-RU" altLang="en-US" sz="1600" dirty="0">
                <a:latin typeface="Times New Roman" panose="02020603050405020304" pitchFamily="18" charset="0"/>
                <a:cs typeface="Times New Roman" pitchFamily="18" charset="0"/>
              </a:rPr>
              <a:t> для каждой из групп ЦА (целевой аудитории).</a:t>
            </a:r>
          </a:p>
          <a:p>
            <a:pPr marL="342900" indent="-342900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AutoNum type="arabicPeriod"/>
            </a:pPr>
            <a:r>
              <a:rPr lang="ru-RU" altLang="en-US" sz="1600" dirty="0">
                <a:latin typeface="Times New Roman" panose="02020603050405020304" pitchFamily="18" charset="0"/>
                <a:cs typeface="Times New Roman" pitchFamily="18" charset="0"/>
              </a:rPr>
              <a:t>Определяем призыв к действию.</a:t>
            </a:r>
          </a:p>
          <a:p>
            <a:pPr marL="342900" indent="-342900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AutoNum type="arabicPeriod"/>
            </a:pPr>
            <a:r>
              <a:rPr lang="ru-RU" altLang="en-US" sz="1600" dirty="0">
                <a:latin typeface="Times New Roman" panose="02020603050405020304" pitchFamily="18" charset="0"/>
                <a:cs typeface="Times New Roman" pitchFamily="18" charset="0"/>
              </a:rPr>
              <a:t>Создаем креативы (изображения для объявлений). Клиент выбирает формат рекламного объявления для показа:</a:t>
            </a:r>
          </a:p>
          <a:p>
            <a:pPr>
              <a:lnSpc>
                <a:spcPct val="100000"/>
              </a:lnSpc>
              <a:spcBef>
                <a:spcPct val="0"/>
              </a:spcBef>
              <a:buNone/>
            </a:pPr>
            <a:r>
              <a:rPr lang="ru-RU" altLang="en-US" sz="1600" dirty="0">
                <a:latin typeface="Times New Roman" panose="02020603050405020304" pitchFamily="18" charset="0"/>
                <a:cs typeface="Times New Roman" pitchFamily="18" charset="0"/>
              </a:rPr>
              <a:t>	- кольцевая галерея — это показ 2-х и более изображений или видео в рекламном объявлении;</a:t>
            </a:r>
          </a:p>
          <a:p>
            <a:pPr>
              <a:lnSpc>
                <a:spcPct val="100000"/>
              </a:lnSpc>
              <a:spcBef>
                <a:spcPct val="0"/>
              </a:spcBef>
              <a:buNone/>
            </a:pPr>
            <a:r>
              <a:rPr lang="ru-RU" altLang="en-US" sz="1600" dirty="0">
                <a:latin typeface="Times New Roman" panose="02020603050405020304" pitchFamily="18" charset="0"/>
                <a:cs typeface="Times New Roman" pitchFamily="18" charset="0"/>
              </a:rPr>
              <a:t>	- одно изображение или видео — это показ 1 изображения или видео в рекламном объявлении;</a:t>
            </a:r>
          </a:p>
          <a:p>
            <a:pPr>
              <a:lnSpc>
                <a:spcPct val="100000"/>
              </a:lnSpc>
              <a:spcBef>
                <a:spcPct val="0"/>
              </a:spcBef>
              <a:buNone/>
            </a:pPr>
            <a:r>
              <a:rPr lang="ru-RU" altLang="en-US" sz="1600" dirty="0">
                <a:latin typeface="Times New Roman" panose="02020603050405020304" pitchFamily="18" charset="0"/>
                <a:cs typeface="Times New Roman" pitchFamily="18" charset="0"/>
              </a:rPr>
              <a:t>	- подборка — группа объектов, показанная в рекламном объявлении.</a:t>
            </a:r>
          </a:p>
          <a:p>
            <a:pPr>
              <a:lnSpc>
                <a:spcPct val="100000"/>
              </a:lnSpc>
              <a:spcBef>
                <a:spcPct val="0"/>
              </a:spcBef>
              <a:buNone/>
            </a:pPr>
            <a:r>
              <a:rPr lang="ru-RU" altLang="en-US" sz="1600" dirty="0">
                <a:latin typeface="Times New Roman" panose="02020603050405020304" pitchFamily="18" charset="0"/>
                <a:cs typeface="Times New Roman" pitchFamily="18" charset="0"/>
              </a:rPr>
              <a:t>6. Отправляем макеты для согласования с клиентом.</a:t>
            </a:r>
          </a:p>
          <a:p>
            <a:pPr>
              <a:lnSpc>
                <a:spcPct val="100000"/>
              </a:lnSpc>
              <a:spcBef>
                <a:spcPct val="0"/>
              </a:spcBef>
              <a:buNone/>
            </a:pPr>
            <a:r>
              <a:rPr lang="ru-RU" altLang="en-US" sz="1600" dirty="0">
                <a:latin typeface="Times New Roman" panose="02020603050405020304" pitchFamily="18" charset="0"/>
                <a:cs typeface="Times New Roman" pitchFamily="18" charset="0"/>
              </a:rPr>
              <a:t>7. Загружаем рекламные материалы в рекламный кабинет.</a:t>
            </a:r>
          </a:p>
          <a:p>
            <a:pPr>
              <a:buNone/>
            </a:pPr>
            <a:endParaRPr lang="ru-RU" altLang="en-US" sz="1600" dirty="0">
              <a:latin typeface="Times New Roman" panose="02020603050405020304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altLang="en-US" sz="1600" dirty="0">
                <a:latin typeface="Times New Roman" panose="02020603050405020304" pitchFamily="18" charset="0"/>
                <a:cs typeface="Times New Roman" pitchFamily="18" charset="0"/>
              </a:rPr>
              <a:t>			</a:t>
            </a:r>
          </a:p>
        </p:txBody>
      </p:sp>
    </p:spTree>
    <p:extLst>
      <p:ext uri="{BB962C8B-B14F-4D97-AF65-F5344CB8AC3E}">
        <p14:creationId xmlns:p14="http://schemas.microsoft.com/office/powerpoint/2010/main" val="18320087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Рисунок 1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943472"/>
            <a:ext cx="4706007" cy="914528"/>
          </a:xfrm>
          <a:prstGeom prst="rect">
            <a:avLst/>
          </a:prstGeom>
        </p:spPr>
      </p:pic>
      <p:pic>
        <p:nvPicPr>
          <p:cNvPr id="13" name="Рисунок 1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50149" y="6073422"/>
            <a:ext cx="1471083" cy="784578"/>
          </a:xfrm>
          <a:prstGeom prst="rect">
            <a:avLst/>
          </a:prstGeom>
        </p:spPr>
      </p:pic>
      <p:pic>
        <p:nvPicPr>
          <p:cNvPr id="14" name="Рисунок 1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0786" y="0"/>
            <a:ext cx="11561214" cy="837282"/>
          </a:xfrm>
          <a:prstGeom prst="rect">
            <a:avLst/>
          </a:prstGeom>
        </p:spPr>
      </p:pic>
      <p:sp>
        <p:nvSpPr>
          <p:cNvPr id="9" name="Заголовок 1"/>
          <p:cNvSpPr txBox="1">
            <a:spLocks/>
          </p:cNvSpPr>
          <p:nvPr/>
        </p:nvSpPr>
        <p:spPr>
          <a:xfrm>
            <a:off x="1002535" y="782198"/>
            <a:ext cx="8218583" cy="542023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r" defTabSz="457200" rtl="0" eaLnBrk="1" latinLnBrk="0" hangingPunct="1">
              <a:spcBef>
                <a:spcPct val="0"/>
              </a:spcBef>
              <a:buNone/>
              <a:defRPr sz="5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l"/>
            <a:endParaRPr lang="ru-RU" altLang="en-US" sz="16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ru-RU" sz="16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Этап №3: Бюджет рекламной кампании</a:t>
            </a:r>
          </a:p>
          <a:p>
            <a:pPr algn="l"/>
            <a:endParaRPr lang="ru-RU" sz="3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Определяем бюджет рекламной кампании: на дневной период или на весь период.</a:t>
            </a:r>
          </a:p>
          <a:p>
            <a:pPr algn="l"/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Определяем график показа рекламной кампании (при необходимости).</a:t>
            </a:r>
          </a:p>
          <a:p>
            <a:pPr algn="l"/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Отправляем на согласование клиенту.</a:t>
            </a:r>
          </a:p>
          <a:p>
            <a:pPr algn="l"/>
            <a:endParaRPr lang="ru-RU" sz="1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ru-RU" sz="1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ru-RU" sz="1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ru-RU" sz="1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ru-RU" sz="1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ru-RU" altLang="en-US" sz="1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ru-RU" altLang="en-US" sz="1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ru-RU" altLang="en-US" sz="1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ru-RU" altLang="en-US" sz="1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br>
              <a:rPr lang="ru-RU" altLang="en-US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altLang="en-US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altLang="en-US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altLang="en-US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altLang="en-US" sz="1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5A96E5D0-E134-4476-9C87-3CE6C6E5EC7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912527" y="2906761"/>
            <a:ext cx="3319196" cy="30367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34140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Рисунок 1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943472"/>
            <a:ext cx="4706007" cy="914528"/>
          </a:xfrm>
          <a:prstGeom prst="rect">
            <a:avLst/>
          </a:prstGeom>
        </p:spPr>
      </p:pic>
      <p:pic>
        <p:nvPicPr>
          <p:cNvPr id="13" name="Рисунок 1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50149" y="6073422"/>
            <a:ext cx="1471083" cy="784578"/>
          </a:xfrm>
          <a:prstGeom prst="rect">
            <a:avLst/>
          </a:prstGeom>
        </p:spPr>
      </p:pic>
      <p:pic>
        <p:nvPicPr>
          <p:cNvPr id="14" name="Рисунок 1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0786" y="0"/>
            <a:ext cx="11561214" cy="837282"/>
          </a:xfrm>
          <a:prstGeom prst="rect">
            <a:avLst/>
          </a:prstGeom>
        </p:spPr>
      </p:pic>
      <p:sp>
        <p:nvSpPr>
          <p:cNvPr id="9" name="Заголовок 1"/>
          <p:cNvSpPr txBox="1">
            <a:spLocks/>
          </p:cNvSpPr>
          <p:nvPr/>
        </p:nvSpPr>
        <p:spPr>
          <a:xfrm>
            <a:off x="1002535" y="782198"/>
            <a:ext cx="8218583" cy="542023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r" defTabSz="457200" rtl="0" eaLnBrk="1" latinLnBrk="0" hangingPunct="1">
              <a:spcBef>
                <a:spcPct val="0"/>
              </a:spcBef>
              <a:buNone/>
              <a:defRPr sz="5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ru-RU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Этап №4: </a:t>
            </a:r>
            <a:r>
              <a:rPr lang="ru-RU" sz="3200" b="1" dirty="0">
                <a:solidFill>
                  <a:srgbClr val="FF0000"/>
                </a:solidFill>
                <a:latin typeface="Times New Roman"/>
                <a:cs typeface="Times New Roman"/>
              </a:rPr>
              <a:t>Сопровождение рекламной кампании </a:t>
            </a:r>
          </a:p>
          <a:p>
            <a:pPr algn="ctr"/>
            <a:endParaRPr lang="ru-RU" altLang="en-US" sz="3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ru-RU" altLang="en-US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Осуществляем у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правление ставками и бюджетами.</a:t>
            </a:r>
          </a:p>
          <a:p>
            <a:pPr algn="l"/>
            <a:r>
              <a:rPr lang="ru-RU" altLang="en-US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Проводим с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бор данных и A/B тестирование аудиторий.</a:t>
            </a:r>
            <a:endParaRPr lang="ru-RU" altLang="en-US" sz="1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ru-RU" altLang="en-US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Проводим А/В тестирование текстов рекламных объявлений.</a:t>
            </a:r>
          </a:p>
          <a:p>
            <a:pPr algn="l"/>
            <a:r>
              <a:rPr lang="ru-RU" altLang="en-US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Осуществляем тестирование креативов.</a:t>
            </a:r>
          </a:p>
          <a:p>
            <a:pPr algn="l"/>
            <a:r>
              <a:rPr lang="ru-RU" altLang="en-US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 Проводим а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нализ отклика целевой аудитории на рекламу.</a:t>
            </a:r>
          </a:p>
          <a:p>
            <a:pPr algn="l"/>
            <a:r>
              <a:rPr lang="ru-RU" altLang="en-US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6. Осуществляем проверку отработанных гипотез.</a:t>
            </a:r>
          </a:p>
          <a:p>
            <a:pPr algn="l"/>
            <a:r>
              <a:rPr lang="ru-RU" altLang="en-US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7. Проводим анализ полученных результатов.</a:t>
            </a:r>
          </a:p>
          <a:p>
            <a:pPr algn="l"/>
            <a:r>
              <a:rPr lang="ru-RU" altLang="en-US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8. Вносим правки в рекламные объявления.</a:t>
            </a:r>
          </a:p>
          <a:p>
            <a:pPr algn="l"/>
            <a:r>
              <a:rPr lang="ru-RU" altLang="en-US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9. Проводим сбор статистики рекламной кампании.</a:t>
            </a:r>
          </a:p>
          <a:p>
            <a:pPr algn="l"/>
            <a:endParaRPr lang="ru-RU" altLang="en-US" sz="1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ru-RU" altLang="en-US" sz="1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ru-RU" altLang="en-US" sz="1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ru-RU" altLang="en-US" sz="1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ru-RU" altLang="en-US" sz="1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br>
              <a:rPr lang="ru-RU" altLang="en-US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altLang="en-US" sz="1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227268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Рисунок 1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943472"/>
            <a:ext cx="4706007" cy="914528"/>
          </a:xfrm>
          <a:prstGeom prst="rect">
            <a:avLst/>
          </a:prstGeom>
        </p:spPr>
      </p:pic>
      <p:pic>
        <p:nvPicPr>
          <p:cNvPr id="13" name="Рисунок 1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50149" y="6073422"/>
            <a:ext cx="1471083" cy="784578"/>
          </a:xfrm>
          <a:prstGeom prst="rect">
            <a:avLst/>
          </a:prstGeom>
        </p:spPr>
      </p:pic>
      <p:pic>
        <p:nvPicPr>
          <p:cNvPr id="14" name="Рисунок 1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0786" y="0"/>
            <a:ext cx="11561214" cy="837282"/>
          </a:xfrm>
          <a:prstGeom prst="rect">
            <a:avLst/>
          </a:prstGeom>
        </p:spPr>
      </p:pic>
      <p:sp>
        <p:nvSpPr>
          <p:cNvPr id="9" name="Заголовок 1"/>
          <p:cNvSpPr txBox="1">
            <a:spLocks/>
          </p:cNvSpPr>
          <p:nvPr/>
        </p:nvSpPr>
        <p:spPr>
          <a:xfrm>
            <a:off x="1002535" y="782198"/>
            <a:ext cx="8218583" cy="542023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r" defTabSz="457200" rtl="0" eaLnBrk="1" latinLnBrk="0" hangingPunct="1">
              <a:spcBef>
                <a:spcPct val="0"/>
              </a:spcBef>
              <a:buNone/>
              <a:defRPr sz="5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ru-RU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Этап №5: </a:t>
            </a:r>
            <a:r>
              <a:rPr lang="ru-RU" sz="3200" b="1" dirty="0">
                <a:solidFill>
                  <a:srgbClr val="FF0000"/>
                </a:solidFill>
                <a:latin typeface="Times New Roman"/>
                <a:cs typeface="Times New Roman"/>
              </a:rPr>
              <a:t>Тестирование рекламной кампании </a:t>
            </a:r>
          </a:p>
          <a:p>
            <a:pPr algn="ctr"/>
            <a:endParaRPr lang="ru-RU" altLang="en-US" sz="2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76213" indent="-176213" algn="l">
              <a:buAutoNum type="arabicPeriod"/>
            </a:pPr>
            <a:r>
              <a:rPr lang="ru-RU" altLang="en-US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Осуществляем тестирование рекламных кампаний в течение недели.</a:t>
            </a:r>
          </a:p>
          <a:p>
            <a:pPr algn="l"/>
            <a:r>
              <a:rPr lang="ru-RU" altLang="en-US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Проводим анализ запущенной рекламной кампании.</a:t>
            </a:r>
          </a:p>
          <a:p>
            <a:pPr algn="l"/>
            <a:r>
              <a:rPr lang="ru-RU" altLang="en-US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Составляем отчет по рекламной кампании. Указываем рекомендации по </a:t>
            </a:r>
            <a:r>
              <a:rPr lang="ru-RU" altLang="en-US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таргету</a:t>
            </a:r>
            <a:r>
              <a:rPr lang="ru-RU" altLang="en-US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для дальнейшего и эффективного развития рекламной кампании.</a:t>
            </a:r>
          </a:p>
          <a:p>
            <a:pPr algn="l"/>
            <a:endParaRPr lang="ru-RU" altLang="en-US" sz="1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ru-RU" altLang="en-US" sz="1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ru-RU" altLang="en-US" sz="1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ru-RU" altLang="en-US" sz="1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ru-RU" altLang="en-US" sz="1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ru-RU" altLang="en-US" sz="1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ru-RU" altLang="en-US" sz="1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ru-RU" altLang="en-US" sz="1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ru-RU" altLang="en-US" sz="1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ru-RU" altLang="en-US" sz="1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ru-RU" altLang="en-US" sz="1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br>
              <a:rPr lang="ru-RU" altLang="en-US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altLang="en-US" sz="1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724150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Рисунок 1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943472"/>
            <a:ext cx="4706007" cy="914528"/>
          </a:xfrm>
          <a:prstGeom prst="rect">
            <a:avLst/>
          </a:prstGeom>
        </p:spPr>
      </p:pic>
      <p:pic>
        <p:nvPicPr>
          <p:cNvPr id="13" name="Рисунок 1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50149" y="6073422"/>
            <a:ext cx="1471083" cy="784578"/>
          </a:xfrm>
          <a:prstGeom prst="rect">
            <a:avLst/>
          </a:prstGeom>
        </p:spPr>
      </p:pic>
      <p:pic>
        <p:nvPicPr>
          <p:cNvPr id="14" name="Рисунок 1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0786" y="0"/>
            <a:ext cx="11561214" cy="837282"/>
          </a:xfrm>
          <a:prstGeom prst="rect">
            <a:avLst/>
          </a:prstGeom>
        </p:spPr>
      </p:pic>
      <p:sp>
        <p:nvSpPr>
          <p:cNvPr id="9" name="Заголовок 1"/>
          <p:cNvSpPr txBox="1">
            <a:spLocks/>
          </p:cNvSpPr>
          <p:nvPr/>
        </p:nvSpPr>
        <p:spPr>
          <a:xfrm>
            <a:off x="1002535" y="782198"/>
            <a:ext cx="8218583" cy="542023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r" defTabSz="457200" rtl="0" eaLnBrk="1" latinLnBrk="0" hangingPunct="1">
              <a:spcBef>
                <a:spcPct val="0"/>
              </a:spcBef>
              <a:buNone/>
              <a:defRPr sz="5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l"/>
            <a:r>
              <a:rPr lang="ru-RU" sz="1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Создание и запуск рекламной кампании</a:t>
            </a:r>
            <a:endParaRPr lang="ru-RU" altLang="en-US" sz="1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ru-RU" altLang="en-US" sz="16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ru-RU" altLang="en-US" sz="16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ru-RU" altLang="en-US" sz="16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ru-RU" altLang="en-US" sz="16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ru-RU" altLang="en-US" sz="16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br>
              <a:rPr lang="ru-RU" altLang="en-US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altLang="en-US" sz="1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ru-RU" altLang="en-US" sz="1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ru-RU" altLang="en-US" sz="1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ru-RU" altLang="en-US" sz="1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ru-RU" altLang="en-US" sz="1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br>
              <a:rPr lang="ru-RU" altLang="en-US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altLang="en-US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altLang="en-US" sz="1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br>
              <a:rPr lang="ru-RU" altLang="en-US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altLang="en-US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altLang="en-US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altLang="en-US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altLang="en-US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altLang="en-US" sz="1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Таблица 3">
            <a:extLst>
              <a:ext uri="{FF2B5EF4-FFF2-40B4-BE49-F238E27FC236}">
                <a16:creationId xmlns:a16="http://schemas.microsoft.com/office/drawing/2014/main" id="{F4317230-42EE-49E1-BA37-B490DF9073A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06931465"/>
              </p:ext>
            </p:extLst>
          </p:nvPr>
        </p:nvGraphicFramePr>
        <p:xfrm>
          <a:off x="1002535" y="1442567"/>
          <a:ext cx="8835526" cy="438950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09294">
                  <a:extLst>
                    <a:ext uri="{9D8B030D-6E8A-4147-A177-3AD203B41FA5}">
                      <a16:colId xmlns:a16="http://schemas.microsoft.com/office/drawing/2014/main" val="2624849484"/>
                    </a:ext>
                  </a:extLst>
                </a:gridCol>
                <a:gridCol w="1406558">
                  <a:extLst>
                    <a:ext uri="{9D8B030D-6E8A-4147-A177-3AD203B41FA5}">
                      <a16:colId xmlns:a16="http://schemas.microsoft.com/office/drawing/2014/main" val="2510857370"/>
                    </a:ext>
                  </a:extLst>
                </a:gridCol>
                <a:gridCol w="1406558">
                  <a:extLst>
                    <a:ext uri="{9D8B030D-6E8A-4147-A177-3AD203B41FA5}">
                      <a16:colId xmlns:a16="http://schemas.microsoft.com/office/drawing/2014/main" val="2787907204"/>
                    </a:ext>
                  </a:extLst>
                </a:gridCol>
                <a:gridCol w="1406558">
                  <a:extLst>
                    <a:ext uri="{9D8B030D-6E8A-4147-A177-3AD203B41FA5}">
                      <a16:colId xmlns:a16="http://schemas.microsoft.com/office/drawing/2014/main" val="510369078"/>
                    </a:ext>
                  </a:extLst>
                </a:gridCol>
                <a:gridCol w="1406558">
                  <a:extLst>
                    <a:ext uri="{9D8B030D-6E8A-4147-A177-3AD203B41FA5}">
                      <a16:colId xmlns:a16="http://schemas.microsoft.com/office/drawing/2014/main" val="547667526"/>
                    </a:ext>
                  </a:extLst>
                </a:gridCol>
              </a:tblGrid>
              <a:tr h="320247"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Business</a:t>
                      </a:r>
                      <a:r>
                        <a:rPr lang="ru-RU" sz="16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Pro</a:t>
                      </a:r>
                      <a:endParaRPr lang="ru-RU" sz="16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Business</a:t>
                      </a:r>
                      <a:endParaRPr lang="ru-RU" sz="16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Standart</a:t>
                      </a:r>
                      <a:endParaRPr lang="ru-RU" sz="16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Basic</a:t>
                      </a:r>
                      <a:endParaRPr lang="ru-RU" sz="16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80887051"/>
                  </a:ext>
                </a:extLst>
              </a:tr>
              <a:tr h="291134">
                <a:tc>
                  <a:txBody>
                    <a:bodyPr/>
                    <a:lstStyle/>
                    <a:p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Этап №1: Подготовительные работы</a:t>
                      </a:r>
                    </a:p>
                    <a:p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35137857"/>
                  </a:ext>
                </a:extLst>
              </a:tr>
              <a:tr h="291134">
                <a:tc>
                  <a:txBody>
                    <a:bodyPr/>
                    <a:lstStyle/>
                    <a:p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Этап №2: Рекламные объявления</a:t>
                      </a:r>
                    </a:p>
                    <a:p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 4 аудиториями и 12 креативами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 3 аудиториями и 9 креативами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 2 аудиториями и 6 креативами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 1 аудиторией и 3 креативами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16448470"/>
                  </a:ext>
                </a:extLst>
              </a:tr>
              <a:tr h="438863">
                <a:tc>
                  <a:txBody>
                    <a:bodyPr/>
                    <a:lstStyle/>
                    <a:p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Этап №3: Выбор стратегии и начальных ставок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82987945"/>
                  </a:ext>
                </a:extLst>
              </a:tr>
              <a:tr h="863468">
                <a:tc>
                  <a:txBody>
                    <a:bodyPr/>
                    <a:lstStyle/>
                    <a:p>
                      <a:r>
                        <a:rPr lang="ru-RU" sz="14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Срок создания и запуск рекламной кампании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Times New Roman"/>
                          <a:cs typeface="Times New Roman"/>
                        </a:rPr>
                        <a:t>15 дней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Times New Roman"/>
                          <a:cs typeface="Times New Roman"/>
                        </a:rPr>
                        <a:t>12 дней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Times New Roman"/>
                          <a:cs typeface="Times New Roman"/>
                        </a:rPr>
                        <a:t>9 дней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Times New Roman"/>
                          <a:cs typeface="Times New Roman"/>
                        </a:rPr>
                        <a:t>7 дней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03782692"/>
                  </a:ext>
                </a:extLst>
              </a:tr>
              <a:tr h="559452">
                <a:tc>
                  <a:txBody>
                    <a:bodyPr/>
                    <a:lstStyle/>
                    <a:p>
                      <a:r>
                        <a:rPr lang="ru-RU" sz="14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Тестирование рекламной кампании (после запуска)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>
                          <a:latin typeface="Times New Roman"/>
                          <a:cs typeface="Times New Roman"/>
                        </a:rPr>
                        <a:t>13 дней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>
                          <a:latin typeface="Times New Roman"/>
                          <a:cs typeface="Times New Roman"/>
                        </a:rPr>
                        <a:t>11 дней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>
                          <a:latin typeface="Times New Roman"/>
                          <a:cs typeface="Times New Roman"/>
                        </a:rPr>
                        <a:t>9 дней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Times New Roman"/>
                          <a:cs typeface="Times New Roman"/>
                        </a:rPr>
                        <a:t>7 дней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03860570"/>
                  </a:ext>
                </a:extLst>
              </a:tr>
              <a:tr h="863468">
                <a:tc>
                  <a:txBody>
                    <a:bodyPr/>
                    <a:lstStyle/>
                    <a:p>
                      <a:r>
                        <a:rPr lang="ru-RU" sz="1600" b="1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Цена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>
                          <a:latin typeface="Times New Roman"/>
                          <a:cs typeface="Times New Roman"/>
                        </a:rPr>
                        <a:t>550 </a:t>
                      </a:r>
                      <a:r>
                        <a:rPr lang="ru-RU" sz="1600" dirty="0" err="1">
                          <a:latin typeface="Times New Roman"/>
                          <a:cs typeface="Times New Roman"/>
                        </a:rPr>
                        <a:t>бел.руб</a:t>
                      </a:r>
                      <a:r>
                        <a:rPr lang="ru-RU" sz="1600" dirty="0">
                          <a:latin typeface="Times New Roman"/>
                          <a:cs typeface="Times New Roman"/>
                        </a:rPr>
                        <a:t>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>
                          <a:latin typeface="Times New Roman"/>
                          <a:cs typeface="Times New Roman"/>
                        </a:rPr>
                        <a:t>450 </a:t>
                      </a:r>
                      <a:r>
                        <a:rPr lang="ru-RU" sz="1600" dirty="0" err="1">
                          <a:latin typeface="Times New Roman"/>
                          <a:cs typeface="Times New Roman"/>
                        </a:rPr>
                        <a:t>бел.руб</a:t>
                      </a:r>
                      <a:r>
                        <a:rPr lang="ru-RU" sz="1600" dirty="0">
                          <a:latin typeface="Times New Roman"/>
                          <a:cs typeface="Times New Roman"/>
                        </a:rPr>
                        <a:t>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>
                          <a:latin typeface="Times New Roman"/>
                          <a:cs typeface="Times New Roman"/>
                        </a:rPr>
                        <a:t>350 </a:t>
                      </a:r>
                      <a:r>
                        <a:rPr lang="ru-RU" sz="1600" dirty="0" err="1">
                          <a:latin typeface="Times New Roman"/>
                          <a:cs typeface="Times New Roman"/>
                        </a:rPr>
                        <a:t>бел.руб</a:t>
                      </a:r>
                      <a:r>
                        <a:rPr lang="ru-RU" sz="1600" dirty="0">
                          <a:latin typeface="Times New Roman"/>
                          <a:cs typeface="Times New Roman"/>
                        </a:rPr>
                        <a:t>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>
                          <a:latin typeface="Times New Roman"/>
                          <a:cs typeface="Times New Roman"/>
                        </a:rPr>
                        <a:t>250 </a:t>
                      </a:r>
                      <a:r>
                        <a:rPr lang="ru-RU" sz="1600" dirty="0" err="1">
                          <a:latin typeface="Times New Roman"/>
                          <a:cs typeface="Times New Roman"/>
                        </a:rPr>
                        <a:t>бел.руб</a:t>
                      </a:r>
                      <a:r>
                        <a:rPr lang="ru-RU" sz="1600" dirty="0">
                          <a:latin typeface="Times New Roman"/>
                          <a:cs typeface="Times New Roman"/>
                        </a:rPr>
                        <a:t>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88521447"/>
                  </a:ext>
                </a:extLst>
              </a:tr>
            </a:tbl>
          </a:graphicData>
        </a:graphic>
      </p:graphicFrame>
      <p:pic>
        <p:nvPicPr>
          <p:cNvPr id="23" name="Рисунок 22" descr="Маркеры-галочки">
            <a:extLst>
              <a:ext uri="{FF2B5EF4-FFF2-40B4-BE49-F238E27FC236}">
                <a16:creationId xmlns:a16="http://schemas.microsoft.com/office/drawing/2014/main" id="{0B766B4B-90FA-4BC2-AEFE-05207FBF12B0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4706006" y="1869026"/>
            <a:ext cx="314899" cy="314899"/>
          </a:xfrm>
          <a:prstGeom prst="rect">
            <a:avLst/>
          </a:prstGeom>
        </p:spPr>
      </p:pic>
      <p:pic>
        <p:nvPicPr>
          <p:cNvPr id="25" name="Рисунок 24" descr="Маркеры-галочки">
            <a:extLst>
              <a:ext uri="{FF2B5EF4-FFF2-40B4-BE49-F238E27FC236}">
                <a16:creationId xmlns:a16="http://schemas.microsoft.com/office/drawing/2014/main" id="{E187EA28-EC00-47D7-9C66-28DC9A7BC523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7484551" y="1879728"/>
            <a:ext cx="314899" cy="314899"/>
          </a:xfrm>
          <a:prstGeom prst="rect">
            <a:avLst/>
          </a:prstGeom>
        </p:spPr>
      </p:pic>
      <p:pic>
        <p:nvPicPr>
          <p:cNvPr id="26" name="Рисунок 25" descr="Маркеры-галочки">
            <a:extLst>
              <a:ext uri="{FF2B5EF4-FFF2-40B4-BE49-F238E27FC236}">
                <a16:creationId xmlns:a16="http://schemas.microsoft.com/office/drawing/2014/main" id="{5F627B00-B692-434B-BA94-7D3193AE290D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6120282" y="1905603"/>
            <a:ext cx="314899" cy="314899"/>
          </a:xfrm>
          <a:prstGeom prst="rect">
            <a:avLst/>
          </a:prstGeom>
        </p:spPr>
      </p:pic>
      <p:pic>
        <p:nvPicPr>
          <p:cNvPr id="27" name="Рисунок 26" descr="Маркеры-галочки">
            <a:extLst>
              <a:ext uri="{FF2B5EF4-FFF2-40B4-BE49-F238E27FC236}">
                <a16:creationId xmlns:a16="http://schemas.microsoft.com/office/drawing/2014/main" id="{1333E360-0666-4D3B-B138-E129274FDF6D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9063668" y="1854168"/>
            <a:ext cx="314899" cy="314899"/>
          </a:xfrm>
          <a:prstGeom prst="rect">
            <a:avLst/>
          </a:prstGeom>
        </p:spPr>
      </p:pic>
      <p:pic>
        <p:nvPicPr>
          <p:cNvPr id="28" name="Рисунок 27" descr="Маркеры-галочки">
            <a:extLst>
              <a:ext uri="{FF2B5EF4-FFF2-40B4-BE49-F238E27FC236}">
                <a16:creationId xmlns:a16="http://schemas.microsoft.com/office/drawing/2014/main" id="{AEF62044-287A-46FD-A1A4-85D0CAC68D55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6105627" y="3131229"/>
            <a:ext cx="314899" cy="314899"/>
          </a:xfrm>
          <a:prstGeom prst="rect">
            <a:avLst/>
          </a:prstGeom>
        </p:spPr>
      </p:pic>
      <p:pic>
        <p:nvPicPr>
          <p:cNvPr id="29" name="Рисунок 28" descr="Маркеры-галочки">
            <a:extLst>
              <a:ext uri="{FF2B5EF4-FFF2-40B4-BE49-F238E27FC236}">
                <a16:creationId xmlns:a16="http://schemas.microsoft.com/office/drawing/2014/main" id="{A6844847-BA34-4CC7-B57E-2FB3A7C6D34A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4706006" y="3160149"/>
            <a:ext cx="314899" cy="314899"/>
          </a:xfrm>
          <a:prstGeom prst="rect">
            <a:avLst/>
          </a:prstGeom>
        </p:spPr>
      </p:pic>
      <p:pic>
        <p:nvPicPr>
          <p:cNvPr id="30" name="Рисунок 29" descr="Маркеры-галочки">
            <a:extLst>
              <a:ext uri="{FF2B5EF4-FFF2-40B4-BE49-F238E27FC236}">
                <a16:creationId xmlns:a16="http://schemas.microsoft.com/office/drawing/2014/main" id="{E54987AE-8C2A-4306-911E-4FF2F3E3BCE3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7573274" y="3114101"/>
            <a:ext cx="314899" cy="314899"/>
          </a:xfrm>
          <a:prstGeom prst="rect">
            <a:avLst/>
          </a:prstGeom>
        </p:spPr>
      </p:pic>
      <p:pic>
        <p:nvPicPr>
          <p:cNvPr id="31" name="Рисунок 30" descr="Маркеры-галочки">
            <a:extLst>
              <a:ext uri="{FF2B5EF4-FFF2-40B4-BE49-F238E27FC236}">
                <a16:creationId xmlns:a16="http://schemas.microsoft.com/office/drawing/2014/main" id="{90C4E51B-1CC1-4898-B415-4E2AAB8810B1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8984943" y="3106773"/>
            <a:ext cx="314899" cy="3148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080977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Рисунок 1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943472"/>
            <a:ext cx="4706007" cy="914528"/>
          </a:xfrm>
          <a:prstGeom prst="rect">
            <a:avLst/>
          </a:prstGeom>
        </p:spPr>
      </p:pic>
      <p:pic>
        <p:nvPicPr>
          <p:cNvPr id="13" name="Рисунок 1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50149" y="6073422"/>
            <a:ext cx="1471083" cy="784578"/>
          </a:xfrm>
          <a:prstGeom prst="rect">
            <a:avLst/>
          </a:prstGeom>
        </p:spPr>
      </p:pic>
      <p:pic>
        <p:nvPicPr>
          <p:cNvPr id="14" name="Рисунок 1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0786" y="0"/>
            <a:ext cx="11561214" cy="837282"/>
          </a:xfrm>
          <a:prstGeom prst="rect">
            <a:avLst/>
          </a:prstGeom>
        </p:spPr>
      </p:pic>
      <p:sp>
        <p:nvSpPr>
          <p:cNvPr id="9" name="Заголовок 1"/>
          <p:cNvSpPr txBox="1">
            <a:spLocks/>
          </p:cNvSpPr>
          <p:nvPr/>
        </p:nvSpPr>
        <p:spPr>
          <a:xfrm>
            <a:off x="1002535" y="782198"/>
            <a:ext cx="8218583" cy="542023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r" defTabSz="457200" rtl="0" eaLnBrk="1" latinLnBrk="0" hangingPunct="1">
              <a:spcBef>
                <a:spcPct val="0"/>
              </a:spcBef>
              <a:buNone/>
              <a:defRPr sz="5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l"/>
            <a:r>
              <a:rPr lang="ru-RU" sz="1600" b="1" dirty="0">
                <a:solidFill>
                  <a:srgbClr val="FF0000"/>
                </a:solidFill>
                <a:latin typeface="Times New Roman"/>
                <a:cs typeface="Times New Roman"/>
              </a:rPr>
              <a:t>Этап №4: Сопровождение рекламной кампании</a:t>
            </a:r>
            <a:endParaRPr lang="ru-RU" sz="1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ru-RU" altLang="en-US" sz="16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ru-RU" altLang="en-US" sz="16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ru-RU" altLang="en-US" sz="16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ru-RU" altLang="en-US" sz="16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ru-RU" altLang="en-US" sz="16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ru-RU" altLang="en-US" sz="16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br>
              <a:rPr lang="ru-RU" altLang="en-US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altLang="en-US" sz="1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ru-RU" altLang="en-US" sz="1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ru-RU" altLang="en-US" sz="1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ru-RU" altLang="en-US" sz="1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ru-RU" altLang="en-US" sz="1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br>
              <a:rPr lang="ru-RU" altLang="en-US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altLang="en-US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altLang="en-US" sz="1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br>
              <a:rPr lang="ru-RU" altLang="en-US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altLang="en-US" sz="1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ru-RU" altLang="en-US" sz="1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ru-RU" altLang="en-US" sz="1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br>
              <a:rPr lang="ru-RU" altLang="en-US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altLang="en-US" sz="1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8" name="Таблица 7">
            <a:extLst>
              <a:ext uri="{FF2B5EF4-FFF2-40B4-BE49-F238E27FC236}">
                <a16:creationId xmlns:a16="http://schemas.microsoft.com/office/drawing/2014/main" id="{2118F70C-D955-4909-AA5B-B8EBE3378DC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93093983"/>
              </p:ext>
            </p:extLst>
          </p:nvPr>
        </p:nvGraphicFramePr>
        <p:xfrm>
          <a:off x="729773" y="1124863"/>
          <a:ext cx="9042186" cy="471653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84358">
                  <a:extLst>
                    <a:ext uri="{9D8B030D-6E8A-4147-A177-3AD203B41FA5}">
                      <a16:colId xmlns:a16="http://schemas.microsoft.com/office/drawing/2014/main" val="2624849484"/>
                    </a:ext>
                  </a:extLst>
                </a:gridCol>
                <a:gridCol w="1439457">
                  <a:extLst>
                    <a:ext uri="{9D8B030D-6E8A-4147-A177-3AD203B41FA5}">
                      <a16:colId xmlns:a16="http://schemas.microsoft.com/office/drawing/2014/main" val="2912609129"/>
                    </a:ext>
                  </a:extLst>
                </a:gridCol>
                <a:gridCol w="1439457">
                  <a:extLst>
                    <a:ext uri="{9D8B030D-6E8A-4147-A177-3AD203B41FA5}">
                      <a16:colId xmlns:a16="http://schemas.microsoft.com/office/drawing/2014/main" val="2065023702"/>
                    </a:ext>
                  </a:extLst>
                </a:gridCol>
                <a:gridCol w="1439457">
                  <a:extLst>
                    <a:ext uri="{9D8B030D-6E8A-4147-A177-3AD203B41FA5}">
                      <a16:colId xmlns:a16="http://schemas.microsoft.com/office/drawing/2014/main" val="510369078"/>
                    </a:ext>
                  </a:extLst>
                </a:gridCol>
                <a:gridCol w="1439457">
                  <a:extLst>
                    <a:ext uri="{9D8B030D-6E8A-4147-A177-3AD203B41FA5}">
                      <a16:colId xmlns:a16="http://schemas.microsoft.com/office/drawing/2014/main" val="547667526"/>
                    </a:ext>
                  </a:extLst>
                </a:gridCol>
              </a:tblGrid>
              <a:tr h="262862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Business</a:t>
                      </a:r>
                      <a:r>
                        <a:rPr lang="ru-RU" sz="16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Pro</a:t>
                      </a:r>
                      <a:endParaRPr lang="ru-RU" sz="16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Business</a:t>
                      </a:r>
                      <a:endParaRPr lang="ru-RU" sz="16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Standart</a:t>
                      </a:r>
                      <a:endParaRPr lang="ru-RU" sz="16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Basic</a:t>
                      </a:r>
                      <a:endParaRPr lang="ru-RU" sz="16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80887051"/>
                  </a:ext>
                </a:extLst>
              </a:tr>
              <a:tr h="238965">
                <a:tc>
                  <a:txBody>
                    <a:bodyPr/>
                    <a:lstStyle/>
                    <a:p>
                      <a:r>
                        <a:rPr lang="ru-RU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Рекламные объявления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 4 аудиториями и 12 креативами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 3 аудиториями и 9 креативами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 2 аудиториями и 6 креативами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 1 аудиторией и 3 креативами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41480462"/>
                  </a:ext>
                </a:extLst>
              </a:tr>
              <a:tr h="238965">
                <a:tc>
                  <a:txBody>
                    <a:bodyPr/>
                    <a:lstStyle/>
                    <a:p>
                      <a:pPr algn="l" rtl="0" fontAlgn="t"/>
                      <a:r>
                        <a:rPr lang="ru-RU" sz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Управление ставками и бюджетами</a:t>
                      </a:r>
                    </a:p>
                    <a:p>
                      <a:pPr algn="l" rtl="0" fontAlgn="t"/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rtl="0" fontAlgn="b"/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335137857"/>
                  </a:ext>
                </a:extLst>
              </a:tr>
              <a:tr h="305962">
                <a:tc>
                  <a:txBody>
                    <a:bodyPr/>
                    <a:lstStyle/>
                    <a:p>
                      <a:pPr algn="l" rtl="0" fontAlgn="t"/>
                      <a:r>
                        <a:rPr lang="ru-RU" sz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Сбор данных и A/B тестирование аудиторий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rtl="0" fontAlgn="b"/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277881789"/>
                  </a:ext>
                </a:extLst>
              </a:tr>
              <a:tr h="238965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altLang="en-US" sz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Проводим А/В тестирование текстов рекламных объявлений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rtl="0" fontAlgn="b"/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616448470"/>
                  </a:ext>
                </a:extLst>
              </a:tr>
              <a:tr h="339957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altLang="en-US" sz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Тестирование креативов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rtl="0" fontAlgn="b"/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882987945"/>
                  </a:ext>
                </a:extLst>
              </a:tr>
              <a:tr h="339957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Анализ отклика целевой аудитории на рекламу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rtl="0" fontAlgn="b"/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903782692"/>
                  </a:ext>
                </a:extLst>
              </a:tr>
              <a:tr h="371974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altLang="en-US" sz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Проверка отработанных гипотез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rtl="0" fontAlgn="b"/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88521447"/>
                  </a:ext>
                </a:extLst>
              </a:tr>
              <a:tr h="397881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altLang="en-US" sz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Анализ полученных результатов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rtl="0" fontAlgn="b"/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318837987"/>
                  </a:ext>
                </a:extLst>
              </a:tr>
              <a:tr h="397882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altLang="en-US" sz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Внесение правок в рекламные объявления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rtl="0" fontAlgn="b"/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121457046"/>
                  </a:ext>
                </a:extLst>
              </a:tr>
              <a:tr h="339957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altLang="en-US" sz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Сбор статистики рекламной кампании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rtl="0" fontAlgn="b"/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537821931"/>
                  </a:ext>
                </a:extLst>
              </a:tr>
              <a:tr h="339957"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Тестирование рекламной кампании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rtl="0" fontAlgn="b"/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087148115"/>
                  </a:ext>
                </a:extLst>
              </a:tr>
              <a:tr h="339957"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Общая стоимость за месяц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r>
                        <a:rPr lang="ru-RU" sz="1400" b="0" dirty="0">
                          <a:latin typeface="Times New Roman"/>
                          <a:cs typeface="Times New Roman"/>
                        </a:rPr>
                        <a:t>550 </a:t>
                      </a:r>
                      <a:r>
                        <a:rPr lang="ru-RU" sz="1400" b="0" dirty="0" err="1">
                          <a:latin typeface="Times New Roman"/>
                          <a:cs typeface="Times New Roman"/>
                        </a:rPr>
                        <a:t>бел.руб</a:t>
                      </a:r>
                      <a:r>
                        <a:rPr lang="ru-RU" sz="1400" b="0" dirty="0">
                          <a:latin typeface="Times New Roman"/>
                          <a:cs typeface="Times New Roman"/>
                        </a:rPr>
                        <a:t>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0" dirty="0">
                          <a:latin typeface="Times New Roman"/>
                          <a:cs typeface="Times New Roman"/>
                        </a:rPr>
                        <a:t>450 </a:t>
                      </a:r>
                      <a:r>
                        <a:rPr lang="ru-RU" sz="1400" b="0" dirty="0" err="1">
                          <a:latin typeface="Times New Roman"/>
                          <a:cs typeface="Times New Roman"/>
                        </a:rPr>
                        <a:t>бел.руб</a:t>
                      </a:r>
                      <a:r>
                        <a:rPr lang="ru-RU" sz="1400" b="0" dirty="0">
                          <a:latin typeface="Times New Roman"/>
                          <a:cs typeface="Times New Roman"/>
                        </a:rPr>
                        <a:t>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0" dirty="0">
                          <a:latin typeface="Times New Roman"/>
                          <a:cs typeface="Times New Roman"/>
                        </a:rPr>
                        <a:t>350 </a:t>
                      </a:r>
                      <a:r>
                        <a:rPr lang="ru-RU" sz="1400" b="0" dirty="0" err="1">
                          <a:latin typeface="Times New Roman"/>
                          <a:cs typeface="Times New Roman"/>
                        </a:rPr>
                        <a:t>бел.руб</a:t>
                      </a:r>
                      <a:r>
                        <a:rPr lang="ru-RU" sz="1400" b="0" dirty="0">
                          <a:latin typeface="Times New Roman"/>
                          <a:cs typeface="Times New Roman"/>
                        </a:rPr>
                        <a:t>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0" dirty="0">
                          <a:latin typeface="Times New Roman"/>
                          <a:cs typeface="Times New Roman"/>
                        </a:rPr>
                        <a:t>250 </a:t>
                      </a:r>
                      <a:r>
                        <a:rPr lang="ru-RU" sz="1400" b="0" dirty="0" err="1">
                          <a:latin typeface="Times New Roman"/>
                          <a:cs typeface="Times New Roman"/>
                        </a:rPr>
                        <a:t>бел.руб</a:t>
                      </a:r>
                      <a:r>
                        <a:rPr lang="ru-RU" sz="1400" b="0" dirty="0">
                          <a:latin typeface="Times New Roman"/>
                          <a:cs typeface="Times New Roman"/>
                        </a:rPr>
                        <a:t>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80858744"/>
                  </a:ext>
                </a:extLst>
              </a:tr>
            </a:tbl>
          </a:graphicData>
        </a:graphic>
      </p:graphicFrame>
      <p:pic>
        <p:nvPicPr>
          <p:cNvPr id="7" name="Рисунок 6" descr="Маркеры-галочки">
            <a:extLst>
              <a:ext uri="{FF2B5EF4-FFF2-40B4-BE49-F238E27FC236}">
                <a16:creationId xmlns:a16="http://schemas.microsoft.com/office/drawing/2014/main" id="{202CABB8-7CE0-441D-9D3D-FB4EDE661A08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4578866" y="4823757"/>
            <a:ext cx="314899" cy="314899"/>
          </a:xfrm>
          <a:prstGeom prst="rect">
            <a:avLst/>
          </a:prstGeom>
        </p:spPr>
      </p:pic>
      <p:pic>
        <p:nvPicPr>
          <p:cNvPr id="10" name="Рисунок 9" descr="Маркеры-галочки">
            <a:extLst>
              <a:ext uri="{FF2B5EF4-FFF2-40B4-BE49-F238E27FC236}">
                <a16:creationId xmlns:a16="http://schemas.microsoft.com/office/drawing/2014/main" id="{3736A712-91BC-4D76-93E7-272CBDCF5F6A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4570445" y="4086110"/>
            <a:ext cx="314899" cy="314899"/>
          </a:xfrm>
          <a:prstGeom prst="rect">
            <a:avLst/>
          </a:prstGeom>
        </p:spPr>
      </p:pic>
      <p:pic>
        <p:nvPicPr>
          <p:cNvPr id="11" name="Рисунок 10" descr="Маркеры-галочки">
            <a:extLst>
              <a:ext uri="{FF2B5EF4-FFF2-40B4-BE49-F238E27FC236}">
                <a16:creationId xmlns:a16="http://schemas.microsoft.com/office/drawing/2014/main" id="{7E4AF4BD-2BA7-40EE-B355-3066D5592554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4548557" y="1963991"/>
            <a:ext cx="314899" cy="314899"/>
          </a:xfrm>
          <a:prstGeom prst="rect">
            <a:avLst/>
          </a:prstGeom>
        </p:spPr>
      </p:pic>
      <p:pic>
        <p:nvPicPr>
          <p:cNvPr id="15" name="Рисунок 14" descr="Маркеры-галочки">
            <a:extLst>
              <a:ext uri="{FF2B5EF4-FFF2-40B4-BE49-F238E27FC236}">
                <a16:creationId xmlns:a16="http://schemas.microsoft.com/office/drawing/2014/main" id="{1BC9A639-4D3F-4F23-ACFD-CE57343D49B1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4578866" y="2632170"/>
            <a:ext cx="314899" cy="314899"/>
          </a:xfrm>
          <a:prstGeom prst="rect">
            <a:avLst/>
          </a:prstGeom>
        </p:spPr>
      </p:pic>
      <p:pic>
        <p:nvPicPr>
          <p:cNvPr id="16" name="Рисунок 15" descr="Маркеры-галочки">
            <a:extLst>
              <a:ext uri="{FF2B5EF4-FFF2-40B4-BE49-F238E27FC236}">
                <a16:creationId xmlns:a16="http://schemas.microsoft.com/office/drawing/2014/main" id="{7F655551-A284-4348-8F0C-306B801D6F23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4557655" y="2306173"/>
            <a:ext cx="314899" cy="314899"/>
          </a:xfrm>
          <a:prstGeom prst="rect">
            <a:avLst/>
          </a:prstGeom>
        </p:spPr>
      </p:pic>
      <p:pic>
        <p:nvPicPr>
          <p:cNvPr id="17" name="Рисунок 16" descr="Маркеры-галочки">
            <a:extLst>
              <a:ext uri="{FF2B5EF4-FFF2-40B4-BE49-F238E27FC236}">
                <a16:creationId xmlns:a16="http://schemas.microsoft.com/office/drawing/2014/main" id="{C7AA3863-A2D5-4082-8138-DDD322389BB5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4563000" y="3024517"/>
            <a:ext cx="314899" cy="314899"/>
          </a:xfrm>
          <a:prstGeom prst="rect">
            <a:avLst/>
          </a:prstGeom>
        </p:spPr>
      </p:pic>
      <p:pic>
        <p:nvPicPr>
          <p:cNvPr id="18" name="Рисунок 17" descr="Маркеры-галочки">
            <a:extLst>
              <a:ext uri="{FF2B5EF4-FFF2-40B4-BE49-F238E27FC236}">
                <a16:creationId xmlns:a16="http://schemas.microsoft.com/office/drawing/2014/main" id="{97257B21-DE51-4483-A102-3EB81D0FE539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4563000" y="3356197"/>
            <a:ext cx="314899" cy="314899"/>
          </a:xfrm>
          <a:prstGeom prst="rect">
            <a:avLst/>
          </a:prstGeom>
        </p:spPr>
      </p:pic>
      <p:pic>
        <p:nvPicPr>
          <p:cNvPr id="19" name="Рисунок 18" descr="Маркеры-галочки">
            <a:extLst>
              <a:ext uri="{FF2B5EF4-FFF2-40B4-BE49-F238E27FC236}">
                <a16:creationId xmlns:a16="http://schemas.microsoft.com/office/drawing/2014/main" id="{E42E70F2-984E-4B66-A84C-0AC0681E9330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4578866" y="3712763"/>
            <a:ext cx="314899" cy="314899"/>
          </a:xfrm>
          <a:prstGeom prst="rect">
            <a:avLst/>
          </a:prstGeom>
        </p:spPr>
      </p:pic>
      <p:pic>
        <p:nvPicPr>
          <p:cNvPr id="20" name="Рисунок 19" descr="Маркеры-галочки">
            <a:extLst>
              <a:ext uri="{FF2B5EF4-FFF2-40B4-BE49-F238E27FC236}">
                <a16:creationId xmlns:a16="http://schemas.microsoft.com/office/drawing/2014/main" id="{38C03E40-BDC1-4827-AA25-8672DB997C26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4545700" y="4460974"/>
            <a:ext cx="314899" cy="314899"/>
          </a:xfrm>
          <a:prstGeom prst="rect">
            <a:avLst/>
          </a:prstGeom>
        </p:spPr>
      </p:pic>
      <p:pic>
        <p:nvPicPr>
          <p:cNvPr id="21" name="Рисунок 20" descr="Маркеры-галочки">
            <a:extLst>
              <a:ext uri="{FF2B5EF4-FFF2-40B4-BE49-F238E27FC236}">
                <a16:creationId xmlns:a16="http://schemas.microsoft.com/office/drawing/2014/main" id="{936EC190-CBDE-4EFE-8D8F-159B7FB72E0F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7481642" y="4137810"/>
            <a:ext cx="314899" cy="314899"/>
          </a:xfrm>
          <a:prstGeom prst="rect">
            <a:avLst/>
          </a:prstGeom>
        </p:spPr>
      </p:pic>
      <p:pic>
        <p:nvPicPr>
          <p:cNvPr id="22" name="Рисунок 21" descr="Маркеры-галочки">
            <a:extLst>
              <a:ext uri="{FF2B5EF4-FFF2-40B4-BE49-F238E27FC236}">
                <a16:creationId xmlns:a16="http://schemas.microsoft.com/office/drawing/2014/main" id="{956094FC-F8CC-44B6-993A-2BEB1AD2D2A1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6025774" y="4130194"/>
            <a:ext cx="314899" cy="314899"/>
          </a:xfrm>
          <a:prstGeom prst="rect">
            <a:avLst/>
          </a:prstGeom>
        </p:spPr>
      </p:pic>
      <p:pic>
        <p:nvPicPr>
          <p:cNvPr id="23" name="Рисунок 22" descr="Маркеры-галочки">
            <a:extLst>
              <a:ext uri="{FF2B5EF4-FFF2-40B4-BE49-F238E27FC236}">
                <a16:creationId xmlns:a16="http://schemas.microsoft.com/office/drawing/2014/main" id="{65C288E0-CACE-4289-BBEF-F52DCC20B1F5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6025590" y="4823757"/>
            <a:ext cx="314899" cy="314899"/>
          </a:xfrm>
          <a:prstGeom prst="rect">
            <a:avLst/>
          </a:prstGeom>
        </p:spPr>
      </p:pic>
      <p:pic>
        <p:nvPicPr>
          <p:cNvPr id="24" name="Рисунок 23" descr="Маркеры-галочки">
            <a:extLst>
              <a:ext uri="{FF2B5EF4-FFF2-40B4-BE49-F238E27FC236}">
                <a16:creationId xmlns:a16="http://schemas.microsoft.com/office/drawing/2014/main" id="{874879E4-51A2-4AD4-AA8E-41DC7E6731A2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8979884" y="4108463"/>
            <a:ext cx="314899" cy="314899"/>
          </a:xfrm>
          <a:prstGeom prst="rect">
            <a:avLst/>
          </a:prstGeom>
        </p:spPr>
      </p:pic>
      <p:pic>
        <p:nvPicPr>
          <p:cNvPr id="25" name="Рисунок 24" descr="Маркеры-галочки">
            <a:extLst>
              <a:ext uri="{FF2B5EF4-FFF2-40B4-BE49-F238E27FC236}">
                <a16:creationId xmlns:a16="http://schemas.microsoft.com/office/drawing/2014/main" id="{61D7B728-D3B1-4241-A121-DC887102C20F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6021060" y="1973537"/>
            <a:ext cx="314899" cy="314899"/>
          </a:xfrm>
          <a:prstGeom prst="rect">
            <a:avLst/>
          </a:prstGeom>
        </p:spPr>
      </p:pic>
      <p:pic>
        <p:nvPicPr>
          <p:cNvPr id="26" name="Рисунок 25" descr="Маркеры-галочки">
            <a:extLst>
              <a:ext uri="{FF2B5EF4-FFF2-40B4-BE49-F238E27FC236}">
                <a16:creationId xmlns:a16="http://schemas.microsoft.com/office/drawing/2014/main" id="{B8ED59BB-0440-4E11-9395-374F78C33A45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6041757" y="2665244"/>
            <a:ext cx="314899" cy="314899"/>
          </a:xfrm>
          <a:prstGeom prst="rect">
            <a:avLst/>
          </a:prstGeom>
        </p:spPr>
      </p:pic>
      <p:pic>
        <p:nvPicPr>
          <p:cNvPr id="27" name="Рисунок 26" descr="Маркеры-галочки">
            <a:extLst>
              <a:ext uri="{FF2B5EF4-FFF2-40B4-BE49-F238E27FC236}">
                <a16:creationId xmlns:a16="http://schemas.microsoft.com/office/drawing/2014/main" id="{0E45418B-F3E6-4FC0-AC7C-2D381287F4F5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6041758" y="2301320"/>
            <a:ext cx="314899" cy="314899"/>
          </a:xfrm>
          <a:prstGeom prst="rect">
            <a:avLst/>
          </a:prstGeom>
        </p:spPr>
      </p:pic>
      <p:pic>
        <p:nvPicPr>
          <p:cNvPr id="28" name="Рисунок 27" descr="Маркеры-галочки">
            <a:extLst>
              <a:ext uri="{FF2B5EF4-FFF2-40B4-BE49-F238E27FC236}">
                <a16:creationId xmlns:a16="http://schemas.microsoft.com/office/drawing/2014/main" id="{A5B0FFB0-7F7F-4484-8876-83E164F5B6DE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6015486" y="3017395"/>
            <a:ext cx="314899" cy="314899"/>
          </a:xfrm>
          <a:prstGeom prst="rect">
            <a:avLst/>
          </a:prstGeom>
        </p:spPr>
      </p:pic>
      <p:pic>
        <p:nvPicPr>
          <p:cNvPr id="29" name="Рисунок 28" descr="Маркеры-галочки">
            <a:extLst>
              <a:ext uri="{FF2B5EF4-FFF2-40B4-BE49-F238E27FC236}">
                <a16:creationId xmlns:a16="http://schemas.microsoft.com/office/drawing/2014/main" id="{B60B2FDE-7E0B-48E4-A1F6-0BDAB37E59AF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6025590" y="3707987"/>
            <a:ext cx="314899" cy="314899"/>
          </a:xfrm>
          <a:prstGeom prst="rect">
            <a:avLst/>
          </a:prstGeom>
        </p:spPr>
      </p:pic>
      <p:pic>
        <p:nvPicPr>
          <p:cNvPr id="30" name="Рисунок 29" descr="Маркеры-галочки">
            <a:extLst>
              <a:ext uri="{FF2B5EF4-FFF2-40B4-BE49-F238E27FC236}">
                <a16:creationId xmlns:a16="http://schemas.microsoft.com/office/drawing/2014/main" id="{0D98EE6A-32C5-47C0-8E39-B3FEFD29818D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6015487" y="3390117"/>
            <a:ext cx="314899" cy="314899"/>
          </a:xfrm>
          <a:prstGeom prst="rect">
            <a:avLst/>
          </a:prstGeom>
        </p:spPr>
      </p:pic>
      <p:pic>
        <p:nvPicPr>
          <p:cNvPr id="31" name="Рисунок 30" descr="Маркеры-галочки">
            <a:extLst>
              <a:ext uri="{FF2B5EF4-FFF2-40B4-BE49-F238E27FC236}">
                <a16:creationId xmlns:a16="http://schemas.microsoft.com/office/drawing/2014/main" id="{1DCEAD88-2B1C-4E29-B1BD-B3487CB9B2B9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6007650" y="4508691"/>
            <a:ext cx="314899" cy="314899"/>
          </a:xfrm>
          <a:prstGeom prst="rect">
            <a:avLst/>
          </a:prstGeom>
        </p:spPr>
      </p:pic>
      <p:pic>
        <p:nvPicPr>
          <p:cNvPr id="32" name="Рисунок 31" descr="Маркеры-галочки">
            <a:extLst>
              <a:ext uri="{FF2B5EF4-FFF2-40B4-BE49-F238E27FC236}">
                <a16:creationId xmlns:a16="http://schemas.microsoft.com/office/drawing/2014/main" id="{E0630567-C2A3-4242-A26A-E18F5F271190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7474570" y="4839456"/>
            <a:ext cx="314899" cy="314899"/>
          </a:xfrm>
          <a:prstGeom prst="rect">
            <a:avLst/>
          </a:prstGeom>
        </p:spPr>
      </p:pic>
      <p:pic>
        <p:nvPicPr>
          <p:cNvPr id="33" name="Рисунок 32" descr="Маркеры-галочки">
            <a:extLst>
              <a:ext uri="{FF2B5EF4-FFF2-40B4-BE49-F238E27FC236}">
                <a16:creationId xmlns:a16="http://schemas.microsoft.com/office/drawing/2014/main" id="{250699B1-876A-4756-8D1C-B32A306AF034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7481642" y="1973537"/>
            <a:ext cx="314899" cy="314899"/>
          </a:xfrm>
          <a:prstGeom prst="rect">
            <a:avLst/>
          </a:prstGeom>
        </p:spPr>
      </p:pic>
      <p:pic>
        <p:nvPicPr>
          <p:cNvPr id="34" name="Рисунок 33" descr="Маркеры-галочки">
            <a:extLst>
              <a:ext uri="{FF2B5EF4-FFF2-40B4-BE49-F238E27FC236}">
                <a16:creationId xmlns:a16="http://schemas.microsoft.com/office/drawing/2014/main" id="{936FA0A8-CD4A-4D23-ADDC-836040B81991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7504651" y="2319267"/>
            <a:ext cx="314899" cy="314899"/>
          </a:xfrm>
          <a:prstGeom prst="rect">
            <a:avLst/>
          </a:prstGeom>
        </p:spPr>
      </p:pic>
      <p:pic>
        <p:nvPicPr>
          <p:cNvPr id="35" name="Рисунок 34" descr="Маркеры-галочки">
            <a:extLst>
              <a:ext uri="{FF2B5EF4-FFF2-40B4-BE49-F238E27FC236}">
                <a16:creationId xmlns:a16="http://schemas.microsoft.com/office/drawing/2014/main" id="{2F744CFA-0FC0-40C4-8500-B07DC701D0BE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7481642" y="2696146"/>
            <a:ext cx="314899" cy="314899"/>
          </a:xfrm>
          <a:prstGeom prst="rect">
            <a:avLst/>
          </a:prstGeom>
        </p:spPr>
      </p:pic>
      <p:pic>
        <p:nvPicPr>
          <p:cNvPr id="36" name="Рисунок 35" descr="Маркеры-галочки">
            <a:extLst>
              <a:ext uri="{FF2B5EF4-FFF2-40B4-BE49-F238E27FC236}">
                <a16:creationId xmlns:a16="http://schemas.microsoft.com/office/drawing/2014/main" id="{F622E27C-482B-46AA-9FE7-5512100680D4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7519181" y="3017395"/>
            <a:ext cx="314899" cy="314899"/>
          </a:xfrm>
          <a:prstGeom prst="rect">
            <a:avLst/>
          </a:prstGeom>
        </p:spPr>
      </p:pic>
      <p:pic>
        <p:nvPicPr>
          <p:cNvPr id="37" name="Рисунок 36" descr="Маркеры-галочки">
            <a:extLst>
              <a:ext uri="{FF2B5EF4-FFF2-40B4-BE49-F238E27FC236}">
                <a16:creationId xmlns:a16="http://schemas.microsoft.com/office/drawing/2014/main" id="{8268FC4F-13C7-4FEE-8418-6FFAF6363E51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8953800" y="4822980"/>
            <a:ext cx="314899" cy="314899"/>
          </a:xfrm>
          <a:prstGeom prst="rect">
            <a:avLst/>
          </a:prstGeom>
        </p:spPr>
      </p:pic>
      <p:pic>
        <p:nvPicPr>
          <p:cNvPr id="38" name="Рисунок 37" descr="Маркеры-галочки">
            <a:extLst>
              <a:ext uri="{FF2B5EF4-FFF2-40B4-BE49-F238E27FC236}">
                <a16:creationId xmlns:a16="http://schemas.microsoft.com/office/drawing/2014/main" id="{FAAF1BBD-F8B0-4D4D-B9A1-2347DCB2C8E6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8953800" y="1991890"/>
            <a:ext cx="314899" cy="314899"/>
          </a:xfrm>
          <a:prstGeom prst="rect">
            <a:avLst/>
          </a:prstGeom>
        </p:spPr>
      </p:pic>
      <p:pic>
        <p:nvPicPr>
          <p:cNvPr id="39" name="Рисунок 38" descr="Маркеры-галочки">
            <a:extLst>
              <a:ext uri="{FF2B5EF4-FFF2-40B4-BE49-F238E27FC236}">
                <a16:creationId xmlns:a16="http://schemas.microsoft.com/office/drawing/2014/main" id="{85FF32AD-6F79-48BA-86A6-942DD923666D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8979885" y="3030386"/>
            <a:ext cx="314899" cy="314899"/>
          </a:xfrm>
          <a:prstGeom prst="rect">
            <a:avLst/>
          </a:prstGeom>
        </p:spPr>
      </p:pic>
      <p:pic>
        <p:nvPicPr>
          <p:cNvPr id="40" name="Рисунок 39" descr="Маркеры-галочки">
            <a:extLst>
              <a:ext uri="{FF2B5EF4-FFF2-40B4-BE49-F238E27FC236}">
                <a16:creationId xmlns:a16="http://schemas.microsoft.com/office/drawing/2014/main" id="{6377450A-0DF1-43E1-9C96-BBAD08E46580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7472314" y="3702789"/>
            <a:ext cx="314899" cy="314899"/>
          </a:xfrm>
          <a:prstGeom prst="rect">
            <a:avLst/>
          </a:prstGeom>
        </p:spPr>
      </p:pic>
      <p:pic>
        <p:nvPicPr>
          <p:cNvPr id="41" name="Рисунок 40" descr="Маркеры-галочки">
            <a:extLst>
              <a:ext uri="{FF2B5EF4-FFF2-40B4-BE49-F238E27FC236}">
                <a16:creationId xmlns:a16="http://schemas.microsoft.com/office/drawing/2014/main" id="{BB40218B-5351-4D7B-BBBA-B459D3446534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7481642" y="3356917"/>
            <a:ext cx="314899" cy="314899"/>
          </a:xfrm>
          <a:prstGeom prst="rect">
            <a:avLst/>
          </a:prstGeom>
        </p:spPr>
      </p:pic>
      <p:pic>
        <p:nvPicPr>
          <p:cNvPr id="42" name="Рисунок 41" descr="Маркеры-галочки">
            <a:extLst>
              <a:ext uri="{FF2B5EF4-FFF2-40B4-BE49-F238E27FC236}">
                <a16:creationId xmlns:a16="http://schemas.microsoft.com/office/drawing/2014/main" id="{72A345E5-CD38-4C3A-BE41-AA9BDC730BB1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8965603" y="2300955"/>
            <a:ext cx="314899" cy="314899"/>
          </a:xfrm>
          <a:prstGeom prst="rect">
            <a:avLst/>
          </a:prstGeom>
        </p:spPr>
      </p:pic>
      <p:pic>
        <p:nvPicPr>
          <p:cNvPr id="43" name="Рисунок 42" descr="Маркеры-галочки">
            <a:extLst>
              <a:ext uri="{FF2B5EF4-FFF2-40B4-BE49-F238E27FC236}">
                <a16:creationId xmlns:a16="http://schemas.microsoft.com/office/drawing/2014/main" id="{D1958661-4B26-4FEE-95E0-81267857317F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8965594" y="2683119"/>
            <a:ext cx="314899" cy="314899"/>
          </a:xfrm>
          <a:prstGeom prst="rect">
            <a:avLst/>
          </a:prstGeom>
        </p:spPr>
      </p:pic>
      <p:pic>
        <p:nvPicPr>
          <p:cNvPr id="44" name="Рисунок 43" descr="Маркеры-галочки">
            <a:extLst>
              <a:ext uri="{FF2B5EF4-FFF2-40B4-BE49-F238E27FC236}">
                <a16:creationId xmlns:a16="http://schemas.microsoft.com/office/drawing/2014/main" id="{9CCB99BD-1301-4716-8EA1-567A6EBF24F0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7494419" y="4536442"/>
            <a:ext cx="314899" cy="314899"/>
          </a:xfrm>
          <a:prstGeom prst="rect">
            <a:avLst/>
          </a:prstGeom>
        </p:spPr>
      </p:pic>
      <p:pic>
        <p:nvPicPr>
          <p:cNvPr id="45" name="Рисунок 44" descr="Маркеры-галочки">
            <a:extLst>
              <a:ext uri="{FF2B5EF4-FFF2-40B4-BE49-F238E27FC236}">
                <a16:creationId xmlns:a16="http://schemas.microsoft.com/office/drawing/2014/main" id="{B2161D3F-63F3-47AD-A7B9-53BA49AED4C6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8979884" y="3362551"/>
            <a:ext cx="314899" cy="314899"/>
          </a:xfrm>
          <a:prstGeom prst="rect">
            <a:avLst/>
          </a:prstGeom>
        </p:spPr>
      </p:pic>
      <p:pic>
        <p:nvPicPr>
          <p:cNvPr id="46" name="Рисунок 45" descr="Маркеры-галочки">
            <a:extLst>
              <a:ext uri="{FF2B5EF4-FFF2-40B4-BE49-F238E27FC236}">
                <a16:creationId xmlns:a16="http://schemas.microsoft.com/office/drawing/2014/main" id="{9CAE1327-6B94-4EEE-A0CF-411AD0491A9A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8979884" y="4490052"/>
            <a:ext cx="314899" cy="314899"/>
          </a:xfrm>
          <a:prstGeom prst="rect">
            <a:avLst/>
          </a:prstGeom>
        </p:spPr>
      </p:pic>
      <p:pic>
        <p:nvPicPr>
          <p:cNvPr id="47" name="Рисунок 46" descr="Маркеры-галочки">
            <a:extLst>
              <a:ext uri="{FF2B5EF4-FFF2-40B4-BE49-F238E27FC236}">
                <a16:creationId xmlns:a16="http://schemas.microsoft.com/office/drawing/2014/main" id="{4F0D6E6C-5A38-4F33-A9AB-2BF28DB4C2AC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8979884" y="3723763"/>
            <a:ext cx="314899" cy="314899"/>
          </a:xfrm>
          <a:prstGeom prst="rect">
            <a:avLst/>
          </a:prstGeom>
        </p:spPr>
      </p:pic>
      <p:pic>
        <p:nvPicPr>
          <p:cNvPr id="48" name="Рисунок 47" descr="Маркеры-галочки">
            <a:extLst>
              <a:ext uri="{FF2B5EF4-FFF2-40B4-BE49-F238E27FC236}">
                <a16:creationId xmlns:a16="http://schemas.microsoft.com/office/drawing/2014/main" id="{D81793E1-1607-491D-AD9D-297F8A55C518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6005832" y="5176104"/>
            <a:ext cx="314899" cy="314899"/>
          </a:xfrm>
          <a:prstGeom prst="rect">
            <a:avLst/>
          </a:prstGeom>
        </p:spPr>
      </p:pic>
      <p:pic>
        <p:nvPicPr>
          <p:cNvPr id="49" name="Рисунок 48" descr="Маркеры-галочки">
            <a:extLst>
              <a:ext uri="{FF2B5EF4-FFF2-40B4-BE49-F238E27FC236}">
                <a16:creationId xmlns:a16="http://schemas.microsoft.com/office/drawing/2014/main" id="{477DA5BE-3DED-4EA1-9F83-C36218014E07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4568767" y="5196099"/>
            <a:ext cx="314899" cy="314899"/>
          </a:xfrm>
          <a:prstGeom prst="rect">
            <a:avLst/>
          </a:prstGeom>
        </p:spPr>
      </p:pic>
      <p:pic>
        <p:nvPicPr>
          <p:cNvPr id="50" name="Рисунок 49" descr="Маркеры-галочки">
            <a:extLst>
              <a:ext uri="{FF2B5EF4-FFF2-40B4-BE49-F238E27FC236}">
                <a16:creationId xmlns:a16="http://schemas.microsoft.com/office/drawing/2014/main" id="{FCFE4EE3-5024-4077-8561-03DC4BD32BB9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7504650" y="5201207"/>
            <a:ext cx="314899" cy="314899"/>
          </a:xfrm>
          <a:prstGeom prst="rect">
            <a:avLst/>
          </a:prstGeom>
        </p:spPr>
      </p:pic>
      <p:pic>
        <p:nvPicPr>
          <p:cNvPr id="51" name="Рисунок 50" descr="Маркеры-галочки">
            <a:extLst>
              <a:ext uri="{FF2B5EF4-FFF2-40B4-BE49-F238E27FC236}">
                <a16:creationId xmlns:a16="http://schemas.microsoft.com/office/drawing/2014/main" id="{88BC1C6D-E682-4CC9-A8C5-327992D88A6F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8930009" y="5201949"/>
            <a:ext cx="314899" cy="3148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0782649"/>
      </p:ext>
    </p:extLst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Аспект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TM03457496[[fn=Параллакс]]</Template>
  <TotalTime>17044</TotalTime>
  <Words>606</Words>
  <Application>Microsoft Office PowerPoint</Application>
  <PresentationFormat>Широкоэкранный</PresentationFormat>
  <Paragraphs>172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6" baseType="lpstr">
      <vt:lpstr>Arial</vt:lpstr>
      <vt:lpstr>Calibri</vt:lpstr>
      <vt:lpstr>Times New Roman</vt:lpstr>
      <vt:lpstr>Trebuchet MS</vt:lpstr>
      <vt:lpstr>Wingdings 3</vt:lpstr>
      <vt:lpstr>Аспект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Аудит сайта  top-tovar.by</dc:title>
  <dc:creator>Ольга Вайцехович</dc:creator>
  <cp:lastModifiedBy>Пользователь</cp:lastModifiedBy>
  <cp:revision>1866</cp:revision>
  <dcterms:created xsi:type="dcterms:W3CDTF">2019-07-21T09:01:56Z</dcterms:created>
  <dcterms:modified xsi:type="dcterms:W3CDTF">2021-08-26T12:49:25Z</dcterms:modified>
</cp:coreProperties>
</file>